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Proxima Nova"/>
      <p:regular r:id="rId28"/>
      <p:bold r:id="rId29"/>
      <p:italic r:id="rId30"/>
      <p:boldItalic r:id="rId31"/>
    </p:embeddedFont>
    <p:embeddedFont>
      <p:font typeface="Proxima Nova Semibold"/>
      <p:regular r:id="rId32"/>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4">
          <p15:clr>
            <a:srgbClr val="9AA0A6"/>
          </p15:clr>
        </p15:guide>
        <p15:guide id="2" pos="5472">
          <p15:clr>
            <a:srgbClr val="9AA0A6"/>
          </p15:clr>
        </p15:guide>
        <p15:guide id="3" pos="2880">
          <p15:clr>
            <a:srgbClr val="9AA0A6"/>
          </p15:clr>
        </p15:guide>
        <p15:guide id="4" orient="horz" pos="63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
        <p:guide pos="5472"/>
        <p:guide pos="2880"/>
        <p:guide pos="63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6.xml"/><Relationship Id="rId33" Type="http://schemas.openxmlformats.org/officeDocument/2006/relationships/font" Target="fonts/ProximaNovaSemibold-bold.fntdata"/><Relationship Id="rId10" Type="http://schemas.openxmlformats.org/officeDocument/2006/relationships/slide" Target="slides/slide5.xml"/><Relationship Id="rId32" Type="http://schemas.openxmlformats.org/officeDocument/2006/relationships/font" Target="fonts/ProximaNovaSemibold-regular.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ProximaNovaSemibold-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93ccc7ecf3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93ccc7ecf3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Reminder: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OFF </a:t>
            </a:r>
            <a:r>
              <a:rPr b="1" lang="en">
                <a:solidFill>
                  <a:schemeClr val="dk1"/>
                </a:solidFill>
              </a:rPr>
              <a:t>Raise Hand</a:t>
            </a:r>
            <a:r>
              <a:rPr lang="en">
                <a:solidFill>
                  <a:schemeClr val="dk1"/>
                </a:solidFill>
              </a:rPr>
              <a:t> from the Participants &gt; More menu.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Facilitator script: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this slide with the panelist.)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Welcome panelists, thank you for participating!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We’ll start broadcasting the session right at the top of the hour.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 begin with an opening slide and a few housekeeping announcements.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I’ll stop sharing my screen, turn off my video, and turn it over to you.</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We’ll end the session 45 minutes past the hour.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 turn my video back on and share a final housekeeping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We’ll record the presentation and make it available for those students who couldn’t attend to watch it on-demand later.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Just a reminder to mute yourself when you’re not actively speaking.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StriveScan will send you the list all students registered for this session and a transcript of all of the questions in the Q&amp;A within a week.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ask their questions via the Q&amp;A.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go ahead and click the “Q&amp;A” button now to open the window.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recommend you </a:t>
            </a:r>
            <a:r>
              <a:rPr i="1" lang="en">
                <a:solidFill>
                  <a:schemeClr val="dk1"/>
                </a:solidFill>
              </a:rPr>
              <a:t>do not click</a:t>
            </a:r>
            <a:r>
              <a:rPr lang="en">
                <a:solidFill>
                  <a:schemeClr val="dk1"/>
                </a:solidFill>
              </a:rPr>
              <a:t> the “Answer Live” button. That will share the student’s full name and question with the entire audience. Instead, we recommend you simply repeat the question aloud for the entire audience and answer it verbally.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you can click the “Dismiss” button to hide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also type your responses by clicking the “Type Answer” button, but we also recommend you check the “Send privately” button.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not get to every question, that’s ok! You’ll receive a transcript of all of the questions submitted from StriveScan to follow up with students later.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you get a lot of questions, you might want to acknowledge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Are you sharing your screen?  I recommend you go ahead and try sharing your screen now and test it out.  (Any panelist can start sharing and override the current share.)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Heads up for the end of the session: When the session is done, I’ll end the webinar. That will disconnect all of us, so we won’t be able to chat afterward, so I just want to say “thank you” in advance.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Share the next slide.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Start webinar.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227ab8d0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227ab8d0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227ab8d0e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227ab8d0e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227ab8d0e_2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227ab8d0e_2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964bffdd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964bffdd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Reminder: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Turn OFF </a:t>
            </a:r>
            <a:r>
              <a:rPr b="1" lang="en">
                <a:solidFill>
                  <a:schemeClr val="dk1"/>
                </a:solidFill>
              </a:rPr>
              <a:t>Raise Hand</a:t>
            </a:r>
            <a:r>
              <a:rPr lang="en">
                <a:solidFill>
                  <a:schemeClr val="dk1"/>
                </a:solidFill>
              </a:rPr>
              <a:t> from the Participants &gt; More menu.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Facilitator script: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(Share this slide with the panelist.)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Welcome panelists, thank you for participating!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We’ll start broadcasting the session right at the top of the hour.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 begin with an opening slide and a few housekeeping announcements.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I’ll stop sharing my screen, turn off my video, and turn it over to you.</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We’ll end the session 45 minutes past the hour.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I’ll turn my video back on and share a final housekeeping 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We’ll record the presentation and make it available for those students who couldn’t attend to watch it on-demand later.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Just a reminder to mute yourself when you’re not actively speaking.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StriveScan will send you the list all students registered for this session and a transcript of all of the questions in the Q&amp;A within a week.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ask their questions via the Q&amp;A.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go ahead and click the “Q&amp;A” button now to open the window.</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recommend you </a:t>
            </a:r>
            <a:r>
              <a:rPr i="1" lang="en">
                <a:solidFill>
                  <a:schemeClr val="dk1"/>
                </a:solidFill>
              </a:rPr>
              <a:t>do not click</a:t>
            </a:r>
            <a:r>
              <a:rPr lang="en">
                <a:solidFill>
                  <a:schemeClr val="dk1"/>
                </a:solidFill>
              </a:rPr>
              <a:t> the “Answer Live” button. That will share the student’s full name and question with the entire audience. Instead, we recommend you simply repeat the question aloud for the entire audience and answer it verbally.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Then you can click the “Dismiss” button to hide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also type your responses by clicking the “Type Answer” button, but we also recommend you check the “Send privately” button.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may not get to every question, that’s ok! You’ll receive a transcript of all of the questions submitted from StriveScan to follow up with students later.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you get a lot of questions, you might want to acknowledge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Are you sharing your screen?  I recommend you go ahead and try sharing your screen now and test it out.  (Any panelist can start sharing and override the current share.)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Heads up for the end of the session: When the session is done, I’ll end the webinar. That will disconnect all of us, so we won’t be able to chat afterward, so I just want to say “thank you” in advance.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Share the next slide.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Start webinar.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227ab8d0e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227ab8d0e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3ccc7ecf3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3ccc7ecf3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welcome:</a:t>
            </a:r>
            <a:endParaRPr/>
          </a:p>
          <a:p>
            <a:pPr indent="0" lvl="0" marL="0" rtl="0" algn="l">
              <a:spcBef>
                <a:spcPts val="0"/>
              </a:spcBef>
              <a:spcAft>
                <a:spcPts val="0"/>
              </a:spcAft>
              <a:buNone/>
            </a:pPr>
            <a:r>
              <a:rPr lang="en"/>
              <a:t>(share this screen) </a:t>
            </a:r>
            <a:endParaRPr/>
          </a:p>
          <a:p>
            <a:pPr indent="0" lvl="0" marL="0" rtl="0" algn="l">
              <a:spcBef>
                <a:spcPts val="0"/>
              </a:spcBef>
              <a:spcAft>
                <a:spcPts val="0"/>
              </a:spcAft>
              <a:buNone/>
            </a:pPr>
            <a:r>
              <a:rPr lang="en"/>
              <a:t>(Start Webinar)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Welcome to the Virtual College Exploration for all [Virginia] students, sponsored by the Virginia Association of Collegiate Registrars and Admissions Counselors and StriveScan.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joining 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few housekeeping announcements before we get started: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You can use the Q&amp;A button on your screen to type your questions to our presenters at any time. </a:t>
            </a:r>
            <a:endParaRPr/>
          </a:p>
          <a:p>
            <a:pPr indent="-298450" lvl="0" marL="457200" rtl="0" algn="l">
              <a:spcBef>
                <a:spcPts val="0"/>
              </a:spcBef>
              <a:spcAft>
                <a:spcPts val="0"/>
              </a:spcAft>
              <a:buSzPts val="1100"/>
              <a:buChar char="-"/>
            </a:pPr>
            <a:r>
              <a:rPr lang="en"/>
              <a:t>Your camera and microphone are off, so the panelists cannot see or hear you.</a:t>
            </a:r>
            <a:endParaRPr/>
          </a:p>
          <a:p>
            <a:pPr indent="-298450" lvl="0" marL="457200" rtl="0" algn="l">
              <a:spcBef>
                <a:spcPts val="0"/>
              </a:spcBef>
              <a:spcAft>
                <a:spcPts val="0"/>
              </a:spcAft>
              <a:buSzPts val="1100"/>
              <a:buChar char="-"/>
            </a:pPr>
            <a:r>
              <a:rPr lang="en"/>
              <a:t>This is just one of many different session happening, so be sure to check out the full schedule at StriveScan.com/Virginia</a:t>
            </a:r>
            <a:endParaRPr/>
          </a:p>
          <a:p>
            <a:pPr indent="-298450" lvl="0" marL="457200" rtl="0" algn="l">
              <a:spcBef>
                <a:spcPts val="0"/>
              </a:spcBef>
              <a:spcAft>
                <a:spcPts val="0"/>
              </a:spcAft>
              <a:buSzPts val="1100"/>
              <a:buChar char="-"/>
            </a:pPr>
            <a:r>
              <a:rPr lang="en"/>
              <a:t>This presentation is being recorded and will be available within about a week at that same website, </a:t>
            </a:r>
            <a:r>
              <a:rPr lang="en">
                <a:solidFill>
                  <a:schemeClr val="dk1"/>
                </a:solidFill>
              </a:rPr>
              <a:t>StriveScan.com/Virginia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now like to turn it over to our presenters…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(turn off webcam)</a:t>
            </a:r>
            <a:endParaRPr/>
          </a:p>
          <a:p>
            <a:pPr indent="0" lvl="0" marL="0" rtl="0" algn="l">
              <a:spcBef>
                <a:spcPts val="0"/>
              </a:spcBef>
              <a:spcAft>
                <a:spcPts val="0"/>
              </a:spcAft>
              <a:buNone/>
            </a:pPr>
            <a:r>
              <a:rPr lang="en"/>
              <a:t>(stop sharing screen)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3ccc7ecf3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3ccc7ecf3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9227ab8d0e_2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9227ab8d0e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93ccc7ecf3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93ccc7ecf3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closing remarks: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Thank you for joining us!</a:t>
            </a:r>
            <a:endParaRPr/>
          </a:p>
          <a:p>
            <a:pPr indent="-298450" lvl="0" marL="457200" rtl="0" algn="l">
              <a:spcBef>
                <a:spcPts val="0"/>
              </a:spcBef>
              <a:spcAft>
                <a:spcPts val="0"/>
              </a:spcAft>
              <a:buSzPts val="1100"/>
              <a:buChar char="●"/>
            </a:pPr>
            <a:r>
              <a:rPr lang="en"/>
              <a:t>When you close this window, there will be a link to a very quick, four-question survey. We’d appreciate any feedback you can provide.</a:t>
            </a:r>
            <a:endParaRPr/>
          </a:p>
          <a:p>
            <a:pPr indent="-298450" lvl="0" marL="457200" rtl="0" algn="l">
              <a:spcBef>
                <a:spcPts val="0"/>
              </a:spcBef>
              <a:spcAft>
                <a:spcPts val="0"/>
              </a:spcAft>
              <a:buSzPts val="1100"/>
              <a:buChar char="●"/>
            </a:pPr>
            <a:r>
              <a:rPr lang="en"/>
              <a:t>Also, this was just one of many session being hosted, so be sure to sign up for additional session at </a:t>
            </a:r>
            <a:r>
              <a:rPr lang="en" sz="1200">
                <a:solidFill>
                  <a:schemeClr val="dk1"/>
                </a:solidFill>
                <a:latin typeface="Proxima Nova"/>
                <a:ea typeface="Proxima Nova"/>
                <a:cs typeface="Proxima Nova"/>
                <a:sym typeface="Proxima Nova"/>
              </a:rPr>
              <a:t>www.StriveScan.com/Virginia</a:t>
            </a:r>
            <a:endParaRPr/>
          </a:p>
          <a:p>
            <a:pPr indent="-298450" lvl="0" marL="457200" rtl="0" algn="l">
              <a:spcBef>
                <a:spcPts val="0"/>
              </a:spcBef>
              <a:spcAft>
                <a:spcPts val="0"/>
              </a:spcAft>
              <a:buSzPts val="1100"/>
              <a:buChar char="●"/>
            </a:pPr>
            <a:r>
              <a:rPr lang="en"/>
              <a:t>In about a week, you’ll be able to find this session’s recording, as well as all of the other session recordings, at </a:t>
            </a:r>
            <a:r>
              <a:rPr lang="en" sz="1200">
                <a:solidFill>
                  <a:schemeClr val="dk1"/>
                </a:solidFill>
                <a:latin typeface="Proxima Nova"/>
                <a:ea typeface="Proxima Nova"/>
                <a:cs typeface="Proxima Nova"/>
                <a:sym typeface="Proxima Nova"/>
              </a:rPr>
              <a:t>www.StriveScan.com/Virginia</a:t>
            </a:r>
            <a:r>
              <a:rPr lang="en">
                <a:solidFill>
                  <a:schemeClr val="dk1"/>
                </a:solidFill>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(End webinar)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facilitator! Great job!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227ab8d0e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9227ab8d0e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3ccc7ecf3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3ccc7ecf3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welcome:</a:t>
            </a:r>
            <a:endParaRPr/>
          </a:p>
          <a:p>
            <a:pPr indent="0" lvl="0" marL="0" rtl="0" algn="l">
              <a:spcBef>
                <a:spcPts val="0"/>
              </a:spcBef>
              <a:spcAft>
                <a:spcPts val="0"/>
              </a:spcAft>
              <a:buNone/>
            </a:pPr>
            <a:r>
              <a:rPr lang="en"/>
              <a:t>(share this screen) </a:t>
            </a:r>
            <a:endParaRPr/>
          </a:p>
          <a:p>
            <a:pPr indent="0" lvl="0" marL="0" rtl="0" algn="l">
              <a:spcBef>
                <a:spcPts val="0"/>
              </a:spcBef>
              <a:spcAft>
                <a:spcPts val="0"/>
              </a:spcAft>
              <a:buNone/>
            </a:pPr>
            <a:r>
              <a:rPr lang="en"/>
              <a:t>(Start Webinar)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Welcome to the Virtual College Exploration for all [Virginia] students, sponsored by the Virginia Association of Collegiate Registrars and Admissions Counselors and StriveScan.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joining us.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few housekeeping announcements before we get started: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You can use the Q&amp;A button on your screen to type your questions to our presenters at any time. </a:t>
            </a:r>
            <a:endParaRPr/>
          </a:p>
          <a:p>
            <a:pPr indent="-298450" lvl="0" marL="457200" rtl="0" algn="l">
              <a:spcBef>
                <a:spcPts val="0"/>
              </a:spcBef>
              <a:spcAft>
                <a:spcPts val="0"/>
              </a:spcAft>
              <a:buSzPts val="1100"/>
              <a:buChar char="-"/>
            </a:pPr>
            <a:r>
              <a:rPr lang="en"/>
              <a:t>Your camera and microphone are off, so the panelists cannot see or hear you.</a:t>
            </a:r>
            <a:endParaRPr/>
          </a:p>
          <a:p>
            <a:pPr indent="-298450" lvl="0" marL="457200" rtl="0" algn="l">
              <a:spcBef>
                <a:spcPts val="0"/>
              </a:spcBef>
              <a:spcAft>
                <a:spcPts val="0"/>
              </a:spcAft>
              <a:buSzPts val="1100"/>
              <a:buChar char="-"/>
            </a:pPr>
            <a:r>
              <a:rPr lang="en"/>
              <a:t>This is just one of many different session happening, so be sure to check out the full schedule at </a:t>
            </a:r>
            <a:r>
              <a:rPr lang="en"/>
              <a:t>StriveScan.com/Virginia</a:t>
            </a:r>
            <a:endParaRPr/>
          </a:p>
          <a:p>
            <a:pPr indent="-298450" lvl="0" marL="457200" rtl="0" algn="l">
              <a:spcBef>
                <a:spcPts val="0"/>
              </a:spcBef>
              <a:spcAft>
                <a:spcPts val="0"/>
              </a:spcAft>
              <a:buSzPts val="1100"/>
              <a:buChar char="-"/>
            </a:pPr>
            <a:r>
              <a:rPr lang="en"/>
              <a:t>This presentation is being recorded and will be available within about a week at that same website, </a:t>
            </a:r>
            <a:r>
              <a:rPr lang="en"/>
              <a:t>StriveScan.com/Virginia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 now like to turn it over to our presenters…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(turn off webcam)</a:t>
            </a:r>
            <a:endParaRPr/>
          </a:p>
          <a:p>
            <a:pPr indent="0" lvl="0" marL="0" rtl="0" algn="l">
              <a:spcBef>
                <a:spcPts val="0"/>
              </a:spcBef>
              <a:spcAft>
                <a:spcPts val="0"/>
              </a:spcAft>
              <a:buNone/>
            </a:pPr>
            <a:r>
              <a:rPr lang="en"/>
              <a:t>(stop sharing screen)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227ab8d0e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227ab8d0e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9227ab8d0e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9227ab8d0e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9227ab8d0e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9227ab8d0e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3ccc7ecf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3ccc7ecf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Facilitator’s closing remarks: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Thank you for joining us!</a:t>
            </a:r>
            <a:endParaRPr/>
          </a:p>
          <a:p>
            <a:pPr indent="-298450" lvl="0" marL="457200" rtl="0" algn="l">
              <a:spcBef>
                <a:spcPts val="0"/>
              </a:spcBef>
              <a:spcAft>
                <a:spcPts val="0"/>
              </a:spcAft>
              <a:buSzPts val="1100"/>
              <a:buChar char="●"/>
            </a:pPr>
            <a:r>
              <a:rPr lang="en"/>
              <a:t>When you close this window, there will be a link to a very quick, four-question survey. We’d appreciate any feedback you can provide.</a:t>
            </a:r>
            <a:endParaRPr/>
          </a:p>
          <a:p>
            <a:pPr indent="-298450" lvl="0" marL="457200" rtl="0" algn="l">
              <a:spcBef>
                <a:spcPts val="0"/>
              </a:spcBef>
              <a:spcAft>
                <a:spcPts val="0"/>
              </a:spcAft>
              <a:buSzPts val="1100"/>
              <a:buChar char="●"/>
            </a:pPr>
            <a:r>
              <a:rPr lang="en"/>
              <a:t>Also, this was just one of many session being hosted, so be sure to sign up for additional session at </a:t>
            </a:r>
            <a:r>
              <a:rPr lang="en"/>
              <a:t>StriveScan.com/Virginia</a:t>
            </a:r>
            <a:endParaRPr/>
          </a:p>
          <a:p>
            <a:pPr indent="-298450" lvl="0" marL="457200" rtl="0" algn="l">
              <a:spcBef>
                <a:spcPts val="0"/>
              </a:spcBef>
              <a:spcAft>
                <a:spcPts val="0"/>
              </a:spcAft>
              <a:buSzPts val="1100"/>
              <a:buChar char="●"/>
            </a:pPr>
            <a:r>
              <a:rPr lang="en"/>
              <a:t>In about a week, you’ll be able to find this session’s recording, as well as all of the other session recordings, at </a:t>
            </a:r>
            <a:r>
              <a:rPr lang="en"/>
              <a:t>StriveScan.com/Virginia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(End webinar)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facilitator! Great job!</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93ccc7ecf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93ccc7ec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86bda48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86bda48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3ccc7ecf3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3ccc7ecf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86bda487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86bda487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227ab8d0e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227ab8d0e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227ab8d0e_2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227ab8d0e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Proxima Nova"/>
              <a:buNone/>
              <a:defRPr sz="5200">
                <a:latin typeface="Proxima Nova"/>
                <a:ea typeface="Proxima Nova"/>
                <a:cs typeface="Proxima Nova"/>
                <a:sym typeface="Proxima Nova"/>
              </a:defRPr>
            </a:lvl1pPr>
            <a:lvl2pPr lvl="1" algn="ctr">
              <a:spcBef>
                <a:spcPts val="0"/>
              </a:spcBef>
              <a:spcAft>
                <a:spcPts val="0"/>
              </a:spcAft>
              <a:buSzPts val="5200"/>
              <a:buFont typeface="Proxima Nova"/>
              <a:buNone/>
              <a:defRPr sz="5200">
                <a:latin typeface="Proxima Nova"/>
                <a:ea typeface="Proxima Nova"/>
                <a:cs typeface="Proxima Nova"/>
                <a:sym typeface="Proxima Nova"/>
              </a:defRPr>
            </a:lvl2pPr>
            <a:lvl3pPr lvl="2" algn="ctr">
              <a:spcBef>
                <a:spcPts val="0"/>
              </a:spcBef>
              <a:spcAft>
                <a:spcPts val="0"/>
              </a:spcAft>
              <a:buSzPts val="5200"/>
              <a:buFont typeface="Proxima Nova"/>
              <a:buNone/>
              <a:defRPr sz="5200">
                <a:latin typeface="Proxima Nova"/>
                <a:ea typeface="Proxima Nova"/>
                <a:cs typeface="Proxima Nova"/>
                <a:sym typeface="Proxima Nova"/>
              </a:defRPr>
            </a:lvl3pPr>
            <a:lvl4pPr lvl="3" algn="ctr">
              <a:spcBef>
                <a:spcPts val="0"/>
              </a:spcBef>
              <a:spcAft>
                <a:spcPts val="0"/>
              </a:spcAft>
              <a:buSzPts val="5200"/>
              <a:buFont typeface="Proxima Nova"/>
              <a:buNone/>
              <a:defRPr sz="5200">
                <a:latin typeface="Proxima Nova"/>
                <a:ea typeface="Proxima Nova"/>
                <a:cs typeface="Proxima Nova"/>
                <a:sym typeface="Proxima Nova"/>
              </a:defRPr>
            </a:lvl4pPr>
            <a:lvl5pPr lvl="4" algn="ctr">
              <a:spcBef>
                <a:spcPts val="0"/>
              </a:spcBef>
              <a:spcAft>
                <a:spcPts val="0"/>
              </a:spcAft>
              <a:buSzPts val="5200"/>
              <a:buFont typeface="Proxima Nova"/>
              <a:buNone/>
              <a:defRPr sz="5200">
                <a:latin typeface="Proxima Nova"/>
                <a:ea typeface="Proxima Nova"/>
                <a:cs typeface="Proxima Nova"/>
                <a:sym typeface="Proxima Nova"/>
              </a:defRPr>
            </a:lvl5pPr>
            <a:lvl6pPr lvl="5" algn="ctr">
              <a:spcBef>
                <a:spcPts val="0"/>
              </a:spcBef>
              <a:spcAft>
                <a:spcPts val="0"/>
              </a:spcAft>
              <a:buSzPts val="5200"/>
              <a:buFont typeface="Proxima Nova"/>
              <a:buNone/>
              <a:defRPr sz="5200">
                <a:latin typeface="Proxima Nova"/>
                <a:ea typeface="Proxima Nova"/>
                <a:cs typeface="Proxima Nova"/>
                <a:sym typeface="Proxima Nova"/>
              </a:defRPr>
            </a:lvl6pPr>
            <a:lvl7pPr lvl="6" algn="ctr">
              <a:spcBef>
                <a:spcPts val="0"/>
              </a:spcBef>
              <a:spcAft>
                <a:spcPts val="0"/>
              </a:spcAft>
              <a:buSzPts val="5200"/>
              <a:buFont typeface="Proxima Nova"/>
              <a:buNone/>
              <a:defRPr sz="5200">
                <a:latin typeface="Proxima Nova"/>
                <a:ea typeface="Proxima Nova"/>
                <a:cs typeface="Proxima Nova"/>
                <a:sym typeface="Proxima Nova"/>
              </a:defRPr>
            </a:lvl7pPr>
            <a:lvl8pPr lvl="7" algn="ctr">
              <a:spcBef>
                <a:spcPts val="0"/>
              </a:spcBef>
              <a:spcAft>
                <a:spcPts val="0"/>
              </a:spcAft>
              <a:buSzPts val="5200"/>
              <a:buFont typeface="Proxima Nova"/>
              <a:buNone/>
              <a:defRPr sz="5200">
                <a:latin typeface="Proxima Nova"/>
                <a:ea typeface="Proxima Nova"/>
                <a:cs typeface="Proxima Nova"/>
                <a:sym typeface="Proxima Nova"/>
              </a:defRPr>
            </a:lvl8pPr>
            <a:lvl9pPr lvl="8" algn="ctr">
              <a:spcBef>
                <a:spcPts val="0"/>
              </a:spcBef>
              <a:spcAft>
                <a:spcPts val="0"/>
              </a:spcAft>
              <a:buSzPts val="5200"/>
              <a:buFont typeface="Proxima Nova"/>
              <a:buNone/>
              <a:defRPr sz="5200">
                <a:latin typeface="Proxima Nova"/>
                <a:ea typeface="Proxima Nova"/>
                <a:cs typeface="Proxima Nova"/>
                <a:sym typeface="Proxima Nova"/>
              </a:defRPr>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3">
            <a:alphaModFix/>
          </a:blip>
          <a:stretch>
            <a:fillRect/>
          </a:stretch>
        </p:blipFill>
        <p:spPr>
          <a:xfrm>
            <a:off x="7212062" y="292625"/>
            <a:ext cx="1779525" cy="444875"/>
          </a:xfrm>
          <a:prstGeom prst="rect">
            <a:avLst/>
          </a:prstGeom>
          <a:noFill/>
          <a:ln>
            <a:noFill/>
          </a:ln>
        </p:spPr>
      </p:pic>
      <p:sp>
        <p:nvSpPr>
          <p:cNvPr id="15" name="Google Shape;15;p2"/>
          <p:cNvSpPr txBox="1"/>
          <p:nvPr/>
        </p:nvSpPr>
        <p:spPr>
          <a:xfrm>
            <a:off x="7801575" y="98225"/>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pic>
        <p:nvPicPr>
          <p:cNvPr id="16" name="Google Shape;16;p2"/>
          <p:cNvPicPr preferRelativeResize="0"/>
          <p:nvPr/>
        </p:nvPicPr>
        <p:blipFill>
          <a:blip r:embed="rId4">
            <a:alphaModFix/>
          </a:blip>
          <a:stretch>
            <a:fillRect/>
          </a:stretch>
        </p:blipFill>
        <p:spPr>
          <a:xfrm>
            <a:off x="311700" y="174416"/>
            <a:ext cx="982850" cy="6172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5143500"/>
          </a:xfrm>
          <a:prstGeom prst="rect">
            <a:avLst/>
          </a:prstGeom>
          <a:solidFill>
            <a:srgbClr val="808182">
              <a:alpha val="96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9.png"/><Relationship Id="rId11" Type="http://schemas.openxmlformats.org/officeDocument/2006/relationships/image" Target="../media/image4.png"/><Relationship Id="rId10" Type="http://schemas.openxmlformats.org/officeDocument/2006/relationships/image" Target="../media/image14.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hyperlink" Target="https://zoom.us/download" TargetMode="External"/><Relationship Id="rId5" Type="http://schemas.openxmlformats.org/officeDocument/2006/relationships/image" Target="../media/image16.png"/><Relationship Id="rId6"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jpg"/><Relationship Id="rId4" Type="http://schemas.openxmlformats.org/officeDocument/2006/relationships/image" Target="../media/image17.png"/><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9.png"/><Relationship Id="rId11" Type="http://schemas.openxmlformats.org/officeDocument/2006/relationships/image" Target="../media/image4.png"/><Relationship Id="rId10" Type="http://schemas.openxmlformats.org/officeDocument/2006/relationships/image" Target="../media/image14.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hyperlink" Target="http://drive.google.com/file/d/1Fgv_FSU-c0TXiNKEqeDz57CE16ng7w5j/view" TargetMode="External"/><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image" Target="../media/image10.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3.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3.jpg"/><Relationship Id="rId4" Type="http://schemas.openxmlformats.org/officeDocument/2006/relationships/image" Target="../media/image24.png"/><Relationship Id="rId5"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jpg"/><Relationship Id="rId4" Type="http://schemas.openxmlformats.org/officeDocument/2006/relationships/image" Target="../media/image10.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3.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4.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3"/>
          <p:cNvSpPr txBox="1"/>
          <p:nvPr/>
        </p:nvSpPr>
        <p:spPr>
          <a:xfrm>
            <a:off x="4572000" y="1004525"/>
            <a:ext cx="41148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FFFFFF"/>
                </a:solidFill>
                <a:latin typeface="Proxima Nova"/>
                <a:ea typeface="Proxima Nova"/>
                <a:cs typeface="Proxima Nova"/>
                <a:sym typeface="Proxima Nova"/>
              </a:rPr>
              <a:t>Answering Student Questions</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Students type questions using the Q&amp;A button: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Don’t press </a:t>
            </a:r>
            <a:r>
              <a:rPr lang="en" sz="1100">
                <a:solidFill>
                  <a:srgbClr val="000000"/>
                </a:solidFill>
                <a:latin typeface="Proxima Nova"/>
                <a:ea typeface="Proxima Nova"/>
                <a:cs typeface="Proxima Nova"/>
                <a:sym typeface="Proxima Nova"/>
              </a:rPr>
              <a:t>Answer Live</a:t>
            </a:r>
            <a:r>
              <a:rPr lang="en" sz="1100">
                <a:solidFill>
                  <a:srgbClr val="FFFFFF"/>
                </a:solidFill>
                <a:latin typeface="Proxima Nova"/>
                <a:ea typeface="Proxima Nova"/>
                <a:cs typeface="Proxima Nova"/>
                <a:sym typeface="Proxima Nova"/>
              </a:rPr>
              <a:t>: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That will share the student’s name and question with the entire audience, so just repeat the question aloud.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Use the </a:t>
            </a:r>
            <a:r>
              <a:rPr lang="en" sz="1100">
                <a:solidFill>
                  <a:srgbClr val="FFFF00"/>
                </a:solidFill>
                <a:latin typeface="Proxima Nova"/>
                <a:ea typeface="Proxima Nova"/>
                <a:cs typeface="Proxima Nova"/>
                <a:sym typeface="Proxima Nova"/>
              </a:rPr>
              <a:t>X Dismiss</a:t>
            </a:r>
            <a:r>
              <a:rPr lang="en" sz="1100">
                <a:solidFill>
                  <a:srgbClr val="FFFFFF"/>
                </a:solidFill>
                <a:latin typeface="Proxima Nova"/>
                <a:ea typeface="Proxima Nova"/>
                <a:cs typeface="Proxima Nova"/>
                <a:sym typeface="Proxima Nova"/>
              </a:rPr>
              <a:t> button to hide answered questions.</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You can use the </a:t>
            </a:r>
            <a:r>
              <a:rPr lang="en" sz="1100">
                <a:solidFill>
                  <a:srgbClr val="FFFF00"/>
                </a:solidFill>
                <a:latin typeface="Proxima Nova"/>
                <a:ea typeface="Proxima Nova"/>
                <a:cs typeface="Proxima Nova"/>
                <a:sym typeface="Proxima Nova"/>
              </a:rPr>
              <a:t>[Type Answer]</a:t>
            </a:r>
            <a:r>
              <a:rPr lang="en" sz="1100">
                <a:solidFill>
                  <a:srgbClr val="FFFFFF"/>
                </a:solidFill>
                <a:latin typeface="Proxima Nova"/>
                <a:ea typeface="Proxima Nova"/>
                <a:cs typeface="Proxima Nova"/>
                <a:sym typeface="Proxima Nova"/>
              </a:rPr>
              <a:t> button,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but </a:t>
            </a:r>
            <a:r>
              <a:rPr b="1" lang="en" sz="1100">
                <a:solidFill>
                  <a:srgbClr val="FFFFFF"/>
                </a:solidFill>
                <a:latin typeface="Proxima Nova"/>
                <a:ea typeface="Proxima Nova"/>
                <a:cs typeface="Proxima Nova"/>
                <a:sym typeface="Proxima Nova"/>
              </a:rPr>
              <a:t>check </a:t>
            </a:r>
            <a:r>
              <a:rPr b="1" lang="en" sz="1100">
                <a:solidFill>
                  <a:srgbClr val="FFFF00"/>
                </a:solidFill>
                <a:latin typeface="Proxima Nova"/>
                <a:ea typeface="Proxima Nova"/>
                <a:cs typeface="Proxima Nova"/>
                <a:sym typeface="Proxima Nova"/>
              </a:rPr>
              <a:t>Send Privately</a:t>
            </a:r>
            <a:endParaRPr b="1" sz="1100">
              <a:solidFill>
                <a:srgbClr val="FFFF00"/>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You may not get to every question. That’s ok!</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You will receive a transcript of all questions submitted for you to follow up with after.</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t/>
            </a:r>
            <a:endParaRPr sz="1100">
              <a:solidFill>
                <a:srgbClr val="FFFFFF"/>
              </a:solidFill>
              <a:latin typeface="Proxima Nova"/>
              <a:ea typeface="Proxima Nova"/>
              <a:cs typeface="Proxima Nova"/>
              <a:sym typeface="Proxima Nova"/>
            </a:endParaRPr>
          </a:p>
        </p:txBody>
      </p:sp>
      <p:sp>
        <p:nvSpPr>
          <p:cNvPr id="59" name="Google Shape;59;p13"/>
          <p:cNvSpPr txBox="1"/>
          <p:nvPr/>
        </p:nvSpPr>
        <p:spPr>
          <a:xfrm>
            <a:off x="228600" y="1004525"/>
            <a:ext cx="43434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200">
                <a:solidFill>
                  <a:srgbClr val="FFFFFF"/>
                </a:solidFill>
                <a:latin typeface="Proxima Nova"/>
                <a:ea typeface="Proxima Nova"/>
                <a:cs typeface="Proxima Nova"/>
                <a:sym typeface="Proxima Nova"/>
              </a:rPr>
              <a:t>Reminders</a:t>
            </a:r>
            <a:endParaRPr b="1" sz="12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The session ends promptly after </a:t>
            </a:r>
            <a:r>
              <a:rPr b="1" lang="en" sz="1100">
                <a:solidFill>
                  <a:srgbClr val="FFFF00"/>
                </a:solidFill>
                <a:latin typeface="Proxima Nova"/>
                <a:ea typeface="Proxima Nova"/>
                <a:cs typeface="Proxima Nova"/>
                <a:sym typeface="Proxima Nova"/>
              </a:rPr>
              <a:t>45 minutes</a:t>
            </a:r>
            <a:r>
              <a:rPr lang="en" sz="1100">
                <a:solidFill>
                  <a:srgbClr val="FFFFFF"/>
                </a:solidFill>
                <a:latin typeface="Proxima Nova"/>
                <a:ea typeface="Proxima Nova"/>
                <a:cs typeface="Proxima Nova"/>
                <a:sym typeface="Proxima Nova"/>
              </a:rPr>
              <a:t>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The session is being recorded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Mute yourself while not actively speaking: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Use this button to share your screen: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Are you playing a video?  Turn </a:t>
            </a:r>
            <a:r>
              <a:rPr lang="en" sz="1100">
                <a:solidFill>
                  <a:srgbClr val="434343"/>
                </a:solidFill>
                <a:latin typeface="Proxima Nova"/>
                <a:ea typeface="Proxima Nova"/>
                <a:cs typeface="Proxima Nova"/>
                <a:sym typeface="Proxima Nova"/>
              </a:rPr>
              <a:t>ON</a:t>
            </a:r>
            <a:r>
              <a:rPr lang="en" sz="1100">
                <a:solidFill>
                  <a:srgbClr val="FFFFFF"/>
                </a:solidFill>
                <a:latin typeface="Proxima Nova"/>
                <a:ea typeface="Proxima Nova"/>
                <a:cs typeface="Proxima Nova"/>
                <a:sym typeface="Proxima Nova"/>
              </a:rPr>
              <a:t> this option when sharing your screen: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StriveScan will send your list of registered students and transcript of Q&amp;A within a week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Questions for StriveScan:  help@strivescan.com</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rPr b="1" lang="en" sz="1600" u="sng">
                <a:solidFill>
                  <a:srgbClr val="FFFFFF"/>
                </a:solidFill>
                <a:latin typeface="Proxima Nova"/>
                <a:ea typeface="Proxima Nova"/>
                <a:cs typeface="Proxima Nova"/>
                <a:sym typeface="Proxima Nova"/>
              </a:rPr>
              <a:t>This session ends after 45 minutes</a:t>
            </a:r>
            <a:br>
              <a:rPr b="1" lang="en" sz="1600" u="sng">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so the next session can begin. Please be considerate of your time.</a:t>
            </a:r>
            <a:endParaRPr sz="1100">
              <a:solidFill>
                <a:srgbClr val="FFFFFF"/>
              </a:solidFill>
              <a:latin typeface="Proxima Nova"/>
              <a:ea typeface="Proxima Nova"/>
              <a:cs typeface="Proxima Nova"/>
              <a:sym typeface="Proxima Nova"/>
            </a:endParaRPr>
          </a:p>
        </p:txBody>
      </p:sp>
      <p:sp>
        <p:nvSpPr>
          <p:cNvPr id="60" name="Google Shape;60;p13"/>
          <p:cNvSpPr txBox="1"/>
          <p:nvPr/>
        </p:nvSpPr>
        <p:spPr>
          <a:xfrm>
            <a:off x="228600" y="229050"/>
            <a:ext cx="7897200" cy="5868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latin typeface="Proxima Nova"/>
                <a:ea typeface="Proxima Nova"/>
                <a:cs typeface="Proxima Nova"/>
                <a:sym typeface="Proxima Nova"/>
              </a:rPr>
              <a:t>Welcome Panelists!</a:t>
            </a:r>
            <a:endParaRPr sz="3600">
              <a:solidFill>
                <a:srgbClr val="FFFFFF"/>
              </a:solidFill>
              <a:latin typeface="Proxima Nova"/>
              <a:ea typeface="Proxima Nova"/>
              <a:cs typeface="Proxima Nova"/>
              <a:sym typeface="Proxima Nova"/>
            </a:endParaRPr>
          </a:p>
        </p:txBody>
      </p:sp>
      <p:pic>
        <p:nvPicPr>
          <p:cNvPr id="61" name="Google Shape;61;p13"/>
          <p:cNvPicPr preferRelativeResize="0"/>
          <p:nvPr/>
        </p:nvPicPr>
        <p:blipFill>
          <a:blip r:embed="rId4">
            <a:alphaModFix/>
          </a:blip>
          <a:stretch>
            <a:fillRect/>
          </a:stretch>
        </p:blipFill>
        <p:spPr>
          <a:xfrm>
            <a:off x="8082600" y="1397075"/>
            <a:ext cx="337250" cy="302375"/>
          </a:xfrm>
          <a:prstGeom prst="rect">
            <a:avLst/>
          </a:prstGeom>
          <a:noFill/>
          <a:ln>
            <a:noFill/>
          </a:ln>
          <a:effectLst>
            <a:outerShdw blurRad="57150" rotWithShape="0" algn="bl" dir="5400000" dist="19050">
              <a:srgbClr val="000000">
                <a:alpha val="50000"/>
              </a:srgbClr>
            </a:outerShdw>
          </a:effectLst>
        </p:spPr>
      </p:pic>
      <p:pic>
        <p:nvPicPr>
          <p:cNvPr id="62" name="Google Shape;62;p13"/>
          <p:cNvPicPr preferRelativeResize="0"/>
          <p:nvPr/>
        </p:nvPicPr>
        <p:blipFill>
          <a:blip r:embed="rId5">
            <a:alphaModFix/>
          </a:blip>
          <a:stretch>
            <a:fillRect/>
          </a:stretch>
        </p:blipFill>
        <p:spPr>
          <a:xfrm>
            <a:off x="3421000" y="1984625"/>
            <a:ext cx="274926" cy="216600"/>
          </a:xfrm>
          <a:prstGeom prst="rect">
            <a:avLst/>
          </a:prstGeom>
          <a:noFill/>
          <a:ln>
            <a:noFill/>
          </a:ln>
          <a:effectLst>
            <a:outerShdw blurRad="57150" rotWithShape="0" algn="bl" dir="5400000" dist="19050">
              <a:srgbClr val="000000">
                <a:alpha val="50000"/>
              </a:srgbClr>
            </a:outerShdw>
          </a:effectLst>
        </p:spPr>
      </p:pic>
      <p:pic>
        <p:nvPicPr>
          <p:cNvPr id="63" name="Google Shape;63;p13"/>
          <p:cNvPicPr preferRelativeResize="0"/>
          <p:nvPr/>
        </p:nvPicPr>
        <p:blipFill>
          <a:blip r:embed="rId6">
            <a:alphaModFix/>
          </a:blip>
          <a:stretch>
            <a:fillRect/>
          </a:stretch>
        </p:blipFill>
        <p:spPr>
          <a:xfrm>
            <a:off x="3741198" y="1984625"/>
            <a:ext cx="272927" cy="216600"/>
          </a:xfrm>
          <a:prstGeom prst="rect">
            <a:avLst/>
          </a:prstGeom>
          <a:noFill/>
          <a:ln>
            <a:noFill/>
          </a:ln>
          <a:effectLst>
            <a:outerShdw blurRad="57150" rotWithShape="0" algn="bl" dir="5400000" dist="19050">
              <a:srgbClr val="000000">
                <a:alpha val="50000"/>
              </a:srgbClr>
            </a:outerShdw>
          </a:effectLst>
        </p:spPr>
      </p:pic>
      <p:pic>
        <p:nvPicPr>
          <p:cNvPr id="64" name="Google Shape;64;p13"/>
          <p:cNvPicPr preferRelativeResize="0"/>
          <p:nvPr/>
        </p:nvPicPr>
        <p:blipFill>
          <a:blip r:embed="rId7">
            <a:alphaModFix/>
          </a:blip>
          <a:stretch>
            <a:fillRect/>
          </a:stretch>
        </p:blipFill>
        <p:spPr>
          <a:xfrm>
            <a:off x="3123350" y="2350200"/>
            <a:ext cx="379634" cy="216600"/>
          </a:xfrm>
          <a:prstGeom prst="rect">
            <a:avLst/>
          </a:prstGeom>
          <a:noFill/>
          <a:ln>
            <a:noFill/>
          </a:ln>
          <a:effectLst>
            <a:outerShdw blurRad="57150" rotWithShape="0" algn="bl" dir="5400000" dist="19050">
              <a:srgbClr val="000000">
                <a:alpha val="50000"/>
              </a:srgbClr>
            </a:outerShdw>
          </a:effectLst>
        </p:spPr>
      </p:pic>
      <p:pic>
        <p:nvPicPr>
          <p:cNvPr id="65" name="Google Shape;65;p13"/>
          <p:cNvPicPr preferRelativeResize="0"/>
          <p:nvPr/>
        </p:nvPicPr>
        <p:blipFill>
          <a:blip r:embed="rId8">
            <a:alphaModFix/>
          </a:blip>
          <a:stretch>
            <a:fillRect/>
          </a:stretch>
        </p:blipFill>
        <p:spPr>
          <a:xfrm>
            <a:off x="1608950" y="2912750"/>
            <a:ext cx="794700" cy="139328"/>
          </a:xfrm>
          <a:prstGeom prst="rect">
            <a:avLst/>
          </a:prstGeom>
          <a:noFill/>
          <a:ln>
            <a:noFill/>
          </a:ln>
        </p:spPr>
      </p:pic>
      <p:grpSp>
        <p:nvGrpSpPr>
          <p:cNvPr id="66" name="Google Shape;66;p13"/>
          <p:cNvGrpSpPr/>
          <p:nvPr/>
        </p:nvGrpSpPr>
        <p:grpSpPr>
          <a:xfrm>
            <a:off x="5528253" y="2629395"/>
            <a:ext cx="3615739" cy="889367"/>
            <a:chOff x="5356300" y="2606711"/>
            <a:chExt cx="3787700" cy="931664"/>
          </a:xfrm>
        </p:grpSpPr>
        <p:pic>
          <p:nvPicPr>
            <p:cNvPr id="67" name="Google Shape;67;p13"/>
            <p:cNvPicPr preferRelativeResize="0"/>
            <p:nvPr/>
          </p:nvPicPr>
          <p:blipFill>
            <a:blip r:embed="rId9">
              <a:alphaModFix/>
            </a:blip>
            <a:stretch>
              <a:fillRect/>
            </a:stretch>
          </p:blipFill>
          <p:spPr>
            <a:xfrm>
              <a:off x="7535000" y="2880100"/>
              <a:ext cx="1609000" cy="541875"/>
            </a:xfrm>
            <a:prstGeom prst="rect">
              <a:avLst/>
            </a:prstGeom>
            <a:noFill/>
            <a:ln>
              <a:noFill/>
            </a:ln>
          </p:spPr>
        </p:pic>
        <p:grpSp>
          <p:nvGrpSpPr>
            <p:cNvPr id="68" name="Google Shape;68;p13"/>
            <p:cNvGrpSpPr/>
            <p:nvPr/>
          </p:nvGrpSpPr>
          <p:grpSpPr>
            <a:xfrm>
              <a:off x="5356300" y="2606711"/>
              <a:ext cx="1779549" cy="845890"/>
              <a:chOff x="5127700" y="2606711"/>
              <a:chExt cx="1779549" cy="845890"/>
            </a:xfrm>
          </p:grpSpPr>
          <p:pic>
            <p:nvPicPr>
              <p:cNvPr id="69" name="Google Shape;69;p13"/>
              <p:cNvPicPr preferRelativeResize="0"/>
              <p:nvPr/>
            </p:nvPicPr>
            <p:blipFill>
              <a:blip r:embed="rId10">
                <a:alphaModFix/>
              </a:blip>
              <a:stretch>
                <a:fillRect/>
              </a:stretch>
            </p:blipFill>
            <p:spPr>
              <a:xfrm>
                <a:off x="5127700" y="2606711"/>
                <a:ext cx="1779549" cy="845890"/>
              </a:xfrm>
              <a:prstGeom prst="rect">
                <a:avLst/>
              </a:prstGeom>
              <a:noFill/>
              <a:ln>
                <a:noFill/>
              </a:ln>
            </p:spPr>
          </p:pic>
          <p:pic>
            <p:nvPicPr>
              <p:cNvPr id="70" name="Google Shape;70;p13"/>
              <p:cNvPicPr preferRelativeResize="0"/>
              <p:nvPr/>
            </p:nvPicPr>
            <p:blipFill>
              <a:blip r:embed="rId11">
                <a:alphaModFix/>
              </a:blip>
              <a:stretch>
                <a:fillRect/>
              </a:stretch>
            </p:blipFill>
            <p:spPr>
              <a:xfrm>
                <a:off x="6396550" y="2952190"/>
                <a:ext cx="365175" cy="154923"/>
              </a:xfrm>
              <a:prstGeom prst="rect">
                <a:avLst/>
              </a:prstGeom>
              <a:noFill/>
              <a:ln>
                <a:noFill/>
              </a:ln>
            </p:spPr>
          </p:pic>
        </p:grpSp>
        <p:sp>
          <p:nvSpPr>
            <p:cNvPr id="71" name="Google Shape;71;p13"/>
            <p:cNvSpPr txBox="1"/>
            <p:nvPr/>
          </p:nvSpPr>
          <p:spPr>
            <a:xfrm>
              <a:off x="6311550" y="3316450"/>
              <a:ext cx="201300" cy="216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 </a:t>
              </a:r>
              <a:endParaRPr/>
            </a:p>
          </p:txBody>
        </p:sp>
        <p:sp>
          <p:nvSpPr>
            <p:cNvPr id="72" name="Google Shape;72;p13"/>
            <p:cNvSpPr/>
            <p:nvPr/>
          </p:nvSpPr>
          <p:spPr>
            <a:xfrm rot="1624780">
              <a:off x="6950240" y="3330057"/>
              <a:ext cx="268876" cy="155636"/>
            </a:xfrm>
            <a:prstGeom prst="lef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rot="-2212194">
              <a:off x="6963925" y="2867550"/>
              <a:ext cx="241500" cy="162660"/>
            </a:xfrm>
            <a:prstGeom prst="lef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rot="-8688228">
              <a:off x="7434379" y="3095063"/>
              <a:ext cx="193102" cy="139327"/>
            </a:xfrm>
            <a:prstGeom prst="lef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2"/>
          <p:cNvSpPr txBox="1"/>
          <p:nvPr/>
        </p:nvSpPr>
        <p:spPr>
          <a:xfrm>
            <a:off x="228600" y="1004525"/>
            <a:ext cx="50712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Getting Started</a:t>
            </a:r>
            <a:endParaRPr b="1"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Download the Zoom app on your computer</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Char char="●"/>
            </a:pPr>
            <a:r>
              <a:rPr lang="en" sz="1100" u="sng">
                <a:solidFill>
                  <a:srgbClr val="FFFFFF"/>
                </a:solidFill>
                <a:hlinkClick r:id="rId4">
                  <a:extLst>
                    <a:ext uri="{A12FA001-AC4F-418D-AE19-62706E023703}">
                      <ahyp:hlinkClr val="tx"/>
                    </a:ext>
                  </a:extLst>
                </a:hlinkClick>
              </a:rPr>
              <a:t>https://zoom.us/download</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Already downloaded? Make sure you’re updated to the latest version</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Sign into a StriveScan Zoom account</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Sign out of your own Zoom account, sign into StriveScan’s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Each session is assigned to a specific Zoom account</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After you sign up to facilitate a session, StriveScan will send you the login and password for the session  (passwords are changed regularly)</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This will be sent every Friday for the following week’s sessions</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t/>
            </a:r>
            <a:endParaRPr sz="1100">
              <a:solidFill>
                <a:srgbClr val="FFFFFF"/>
              </a:solidFill>
              <a:latin typeface="Proxima Nova"/>
              <a:ea typeface="Proxima Nova"/>
              <a:cs typeface="Proxima Nova"/>
              <a:sym typeface="Proxima Nova"/>
            </a:endParaRPr>
          </a:p>
        </p:txBody>
      </p:sp>
      <p:sp>
        <p:nvSpPr>
          <p:cNvPr id="148" name="Google Shape;148;p22"/>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149" name="Google Shape;149;p22"/>
          <p:cNvPicPr preferRelativeResize="0"/>
          <p:nvPr/>
        </p:nvPicPr>
        <p:blipFill rotWithShape="1">
          <a:blip r:embed="rId5">
            <a:alphaModFix/>
          </a:blip>
          <a:srcRect b="28632" l="0" r="0" t="0"/>
          <a:stretch/>
        </p:blipFill>
        <p:spPr>
          <a:xfrm>
            <a:off x="5547350" y="813699"/>
            <a:ext cx="3322124" cy="1626801"/>
          </a:xfrm>
          <a:prstGeom prst="rect">
            <a:avLst/>
          </a:prstGeom>
          <a:noFill/>
          <a:ln>
            <a:noFill/>
          </a:ln>
        </p:spPr>
      </p:pic>
      <p:sp>
        <p:nvSpPr>
          <p:cNvPr id="150" name="Google Shape;150;p22"/>
          <p:cNvSpPr txBox="1"/>
          <p:nvPr/>
        </p:nvSpPr>
        <p:spPr>
          <a:xfrm>
            <a:off x="6251850" y="1604675"/>
            <a:ext cx="941400" cy="10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600">
                <a:solidFill>
                  <a:srgbClr val="FF0000"/>
                </a:solidFill>
              </a:rPr>
              <a:t>zoom+XX@strivescan.com</a:t>
            </a:r>
            <a:endParaRPr sz="600">
              <a:solidFill>
                <a:srgbClr val="FF0000"/>
              </a:solidFill>
            </a:endParaRPr>
          </a:p>
        </p:txBody>
      </p:sp>
      <p:sp>
        <p:nvSpPr>
          <p:cNvPr id="151" name="Google Shape;151;p22"/>
          <p:cNvSpPr txBox="1"/>
          <p:nvPr/>
        </p:nvSpPr>
        <p:spPr>
          <a:xfrm>
            <a:off x="6354208" y="1811333"/>
            <a:ext cx="337500" cy="100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600">
                <a:solidFill>
                  <a:srgbClr val="FF0000"/>
                </a:solidFill>
              </a:rPr>
              <a:t>Provided</a:t>
            </a:r>
            <a:endParaRPr sz="600">
              <a:solidFill>
                <a:srgbClr val="FF0000"/>
              </a:solidFill>
            </a:endParaRPr>
          </a:p>
        </p:txBody>
      </p:sp>
      <p:grpSp>
        <p:nvGrpSpPr>
          <p:cNvPr id="152" name="Google Shape;152;p22"/>
          <p:cNvGrpSpPr/>
          <p:nvPr/>
        </p:nvGrpSpPr>
        <p:grpSpPr>
          <a:xfrm>
            <a:off x="5362013" y="2942408"/>
            <a:ext cx="3483121" cy="1841332"/>
            <a:chOff x="5299800" y="2690375"/>
            <a:chExt cx="2865823" cy="1515001"/>
          </a:xfrm>
        </p:grpSpPr>
        <p:pic>
          <p:nvPicPr>
            <p:cNvPr id="153" name="Google Shape;153;p22"/>
            <p:cNvPicPr preferRelativeResize="0"/>
            <p:nvPr/>
          </p:nvPicPr>
          <p:blipFill rotWithShape="1">
            <a:blip r:embed="rId6">
              <a:alphaModFix/>
            </a:blip>
            <a:srcRect b="44671" l="5112" r="26361" t="4559"/>
            <a:stretch/>
          </p:blipFill>
          <p:spPr>
            <a:xfrm>
              <a:off x="5299800" y="2690375"/>
              <a:ext cx="2865823" cy="1515001"/>
            </a:xfrm>
            <a:prstGeom prst="rect">
              <a:avLst/>
            </a:prstGeom>
            <a:noFill/>
            <a:ln>
              <a:noFill/>
            </a:ln>
          </p:spPr>
        </p:pic>
        <p:sp>
          <p:nvSpPr>
            <p:cNvPr id="154" name="Google Shape;154;p22"/>
            <p:cNvSpPr/>
            <p:nvPr/>
          </p:nvSpPr>
          <p:spPr>
            <a:xfrm rot="2700000">
              <a:off x="6700638" y="3524594"/>
              <a:ext cx="193040" cy="11837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3"/>
          <p:cNvSpPr txBox="1"/>
          <p:nvPr/>
        </p:nvSpPr>
        <p:spPr>
          <a:xfrm>
            <a:off x="228600" y="1004525"/>
            <a:ext cx="50712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FFFFFF"/>
                </a:solidFill>
                <a:latin typeface="Proxima Nova"/>
                <a:ea typeface="Proxima Nova"/>
                <a:cs typeface="Proxima Nova"/>
                <a:sym typeface="Proxima Nova"/>
              </a:rPr>
              <a:t>Join the session 10 minutes prior to the start time</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i="1" lang="en" sz="1100" u="sng">
                <a:solidFill>
                  <a:srgbClr val="FFFFFF"/>
                </a:solidFill>
                <a:latin typeface="Proxima Nova"/>
                <a:ea typeface="Proxima Nova"/>
                <a:cs typeface="Proxima Nova"/>
                <a:sym typeface="Proxima Nova"/>
              </a:rPr>
              <a:t>Being on-time is crucial; </a:t>
            </a:r>
            <a:r>
              <a:rPr b="1" i="1" lang="en" sz="1100" u="sng">
                <a:solidFill>
                  <a:srgbClr val="FFFFFF"/>
                </a:solidFill>
                <a:latin typeface="Proxima Nova"/>
                <a:ea typeface="Proxima Nova"/>
                <a:cs typeface="Proxima Nova"/>
                <a:sym typeface="Proxima Nova"/>
              </a:rPr>
              <a:t>10 minutes</a:t>
            </a:r>
            <a:r>
              <a:rPr i="1" lang="en" sz="1100" u="sng">
                <a:solidFill>
                  <a:srgbClr val="FFFFFF"/>
                </a:solidFill>
                <a:latin typeface="Proxima Nova"/>
                <a:ea typeface="Proxima Nova"/>
                <a:cs typeface="Proxima Nova"/>
                <a:sym typeface="Proxima Nova"/>
              </a:rPr>
              <a:t> prior to start time</a:t>
            </a:r>
            <a:endParaRPr i="1" sz="1100" u="sng">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Too early: Another session is still going on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Too late: Don’t keep the presenters waiting</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Presenters should be joining </a:t>
            </a:r>
            <a:r>
              <a:rPr b="1" lang="en" sz="1100">
                <a:solidFill>
                  <a:srgbClr val="FFFFFF"/>
                </a:solidFill>
                <a:latin typeface="Proxima Nova"/>
                <a:ea typeface="Proxima Nova"/>
                <a:cs typeface="Proxima Nova"/>
                <a:sym typeface="Proxima Nova"/>
              </a:rPr>
              <a:t>8 minutes</a:t>
            </a:r>
            <a:r>
              <a:rPr lang="en" sz="1100">
                <a:solidFill>
                  <a:srgbClr val="FFFFFF"/>
                </a:solidFill>
                <a:latin typeface="Proxima Nova"/>
                <a:ea typeface="Proxima Nova"/>
                <a:cs typeface="Proxima Nova"/>
                <a:sym typeface="Proxima Nova"/>
              </a:rPr>
              <a:t> prior to the session start time</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Before </a:t>
            </a:r>
            <a:endParaRPr b="1">
              <a:solidFill>
                <a:srgbClr val="FFFFFF"/>
              </a:solidFill>
              <a:latin typeface="Proxima Nova"/>
              <a:ea typeface="Proxima Nova"/>
              <a:cs typeface="Proxima Nova"/>
              <a:sym typeface="Proxima Nova"/>
            </a:endParaRPr>
          </a:p>
          <a:p>
            <a:pPr indent="-317500" lvl="0" marL="457200" rtl="0" algn="l">
              <a:lnSpc>
                <a:spcPct val="125000"/>
              </a:lnSpc>
              <a:spcBef>
                <a:spcPts val="800"/>
              </a:spcBef>
              <a:spcAft>
                <a:spcPts val="0"/>
              </a:spcAft>
              <a:buClr>
                <a:srgbClr val="FFFFFF"/>
              </a:buClr>
              <a:buSzPts val="1400"/>
              <a:buFont typeface="Proxima Nova"/>
              <a:buChar char="●"/>
            </a:pPr>
            <a:r>
              <a:rPr lang="en">
                <a:solidFill>
                  <a:srgbClr val="FFFFFF"/>
                </a:solidFill>
                <a:latin typeface="Proxima Nova"/>
                <a:ea typeface="Proxima Nova"/>
                <a:cs typeface="Proxima Nova"/>
                <a:sym typeface="Proxima Nova"/>
              </a:rPr>
              <a:t>Before the webinar is broadcasted to students, you and the panelists are in a private </a:t>
            </a:r>
            <a:r>
              <a:rPr b="1" lang="en">
                <a:solidFill>
                  <a:srgbClr val="FFFFFF"/>
                </a:solidFill>
                <a:latin typeface="Proxima Nova"/>
                <a:ea typeface="Proxima Nova"/>
                <a:cs typeface="Proxima Nova"/>
                <a:sym typeface="Proxima Nova"/>
              </a:rPr>
              <a:t>Practice Session</a:t>
            </a:r>
            <a:r>
              <a:rPr lang="en">
                <a:solidFill>
                  <a:srgbClr val="FFFFFF"/>
                </a:solidFill>
                <a:latin typeface="Proxima Nova"/>
                <a:ea typeface="Proxima Nova"/>
                <a:cs typeface="Proxima Nova"/>
                <a:sym typeface="Proxima Nova"/>
              </a:rPr>
              <a:t>. </a:t>
            </a:r>
            <a:endParaRPr>
              <a:solidFill>
                <a:srgbClr val="FFFFFF"/>
              </a:solidFill>
              <a:latin typeface="Proxima Nova"/>
              <a:ea typeface="Proxima Nova"/>
              <a:cs typeface="Proxima Nova"/>
              <a:sym typeface="Proxima Nova"/>
            </a:endParaRPr>
          </a:p>
          <a:p>
            <a:pPr indent="-317500" lvl="0" marL="457200" rtl="0" algn="l">
              <a:lnSpc>
                <a:spcPct val="125000"/>
              </a:lnSpc>
              <a:spcBef>
                <a:spcPts val="0"/>
              </a:spcBef>
              <a:spcAft>
                <a:spcPts val="0"/>
              </a:spcAft>
              <a:buClr>
                <a:srgbClr val="FFFFFF"/>
              </a:buClr>
              <a:buSzPts val="1400"/>
              <a:buFont typeface="Proxima Nova"/>
              <a:buChar char="●"/>
            </a:pPr>
            <a:r>
              <a:rPr lang="en">
                <a:solidFill>
                  <a:srgbClr val="FFFFFF"/>
                </a:solidFill>
                <a:latin typeface="Proxima Nova"/>
                <a:ea typeface="Proxima Nova"/>
                <a:cs typeface="Proxima Nova"/>
                <a:sym typeface="Proxima Nova"/>
              </a:rPr>
              <a:t>Use this time to run through the </a:t>
            </a:r>
            <a:r>
              <a:rPr b="1" lang="en">
                <a:solidFill>
                  <a:srgbClr val="FFFFFF"/>
                </a:solidFill>
                <a:latin typeface="Proxima Nova"/>
                <a:ea typeface="Proxima Nova"/>
                <a:cs typeface="Proxima Nova"/>
                <a:sym typeface="Proxima Nova"/>
              </a:rPr>
              <a:t>Panelist Welcome slides</a:t>
            </a:r>
            <a:r>
              <a:rPr lang="en">
                <a:solidFill>
                  <a:srgbClr val="FFFFFF"/>
                </a:solidFill>
                <a:latin typeface="Proxima Nova"/>
                <a:ea typeface="Proxima Nova"/>
                <a:cs typeface="Proxima Nova"/>
                <a:sym typeface="Proxima Nova"/>
              </a:rPr>
              <a:t> and allow the panelists to discuss any last minute details of their presentation.</a:t>
            </a:r>
            <a:endParaRPr>
              <a:solidFill>
                <a:srgbClr val="FFFFFF"/>
              </a:solidFill>
              <a:latin typeface="Proxima Nova"/>
              <a:ea typeface="Proxima Nova"/>
              <a:cs typeface="Proxima Nova"/>
              <a:sym typeface="Proxima Nova"/>
            </a:endParaRPr>
          </a:p>
        </p:txBody>
      </p:sp>
      <p:sp>
        <p:nvSpPr>
          <p:cNvPr id="160" name="Google Shape;160;p23"/>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sp>
        <p:nvSpPr>
          <p:cNvPr id="161" name="Google Shape;161;p23"/>
          <p:cNvSpPr txBox="1"/>
          <p:nvPr/>
        </p:nvSpPr>
        <p:spPr>
          <a:xfrm>
            <a:off x="5456150" y="1361650"/>
            <a:ext cx="3687900" cy="3718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300">
                <a:solidFill>
                  <a:srgbClr val="FFFFFF"/>
                </a:solidFill>
                <a:latin typeface="Proxima Nova"/>
                <a:ea typeface="Proxima Nova"/>
                <a:cs typeface="Proxima Nova"/>
                <a:sym typeface="Proxima Nova"/>
              </a:rPr>
              <a:t>Sample schedule:</a:t>
            </a:r>
            <a:endParaRPr sz="1300">
              <a:solidFill>
                <a:srgbClr val="FFFFFF"/>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CCCCCC"/>
                </a:solidFill>
                <a:latin typeface="Proxima Nova"/>
                <a:ea typeface="Proxima Nova"/>
                <a:cs typeface="Proxima Nova"/>
                <a:sym typeface="Proxima Nova"/>
              </a:rPr>
              <a:t>12:00 - Session 1 starts</a:t>
            </a:r>
            <a:endParaRPr sz="1300">
              <a:solidFill>
                <a:srgbClr val="CCCCCC"/>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CCCCCC"/>
                </a:solidFill>
                <a:latin typeface="Proxima Nova"/>
                <a:ea typeface="Proxima Nova"/>
                <a:cs typeface="Proxima Nova"/>
                <a:sym typeface="Proxima Nova"/>
              </a:rPr>
              <a:t>12:45 - Session 1 ends</a:t>
            </a:r>
            <a:endParaRPr sz="1300">
              <a:solidFill>
                <a:srgbClr val="CCCCCC"/>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F3F3F3"/>
                </a:solidFill>
                <a:latin typeface="Proxima Nova"/>
                <a:ea typeface="Proxima Nova"/>
                <a:cs typeface="Proxima Nova"/>
                <a:sym typeface="Proxima Nova"/>
              </a:rPr>
              <a:t>12:50 - Session 2’s facilitator starts Session 2</a:t>
            </a:r>
            <a:endParaRPr sz="1300">
              <a:solidFill>
                <a:srgbClr val="F3F3F3"/>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F3F3F3"/>
                </a:solidFill>
                <a:latin typeface="Proxima Nova"/>
                <a:ea typeface="Proxima Nova"/>
                <a:cs typeface="Proxima Nova"/>
                <a:sym typeface="Proxima Nova"/>
              </a:rPr>
              <a:t>12:52 - Session 2’s presenters join</a:t>
            </a:r>
            <a:endParaRPr sz="1300">
              <a:solidFill>
                <a:srgbClr val="F3F3F3"/>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F3F3F3"/>
                </a:solidFill>
                <a:latin typeface="Proxima Nova"/>
                <a:ea typeface="Proxima Nova"/>
                <a:cs typeface="Proxima Nova"/>
                <a:sym typeface="Proxima Nova"/>
              </a:rPr>
              <a:t>1:00 - Session 2 begins</a:t>
            </a:r>
            <a:endParaRPr sz="1300">
              <a:solidFill>
                <a:srgbClr val="F3F3F3"/>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F3F3F3"/>
                </a:solidFill>
                <a:latin typeface="Proxima Nova"/>
                <a:ea typeface="Proxima Nova"/>
                <a:cs typeface="Proxima Nova"/>
                <a:sym typeface="Proxima Nova"/>
              </a:rPr>
              <a:t>1:45 - Session 2 ends</a:t>
            </a:r>
            <a:endParaRPr sz="1300">
              <a:solidFill>
                <a:srgbClr val="F3F3F3"/>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CCCCCC"/>
                </a:solidFill>
                <a:latin typeface="Proxima Nova"/>
                <a:ea typeface="Proxima Nova"/>
                <a:cs typeface="Proxima Nova"/>
                <a:sym typeface="Proxima Nova"/>
              </a:rPr>
              <a:t>1:50 - Session 3’s facilitator starts Session 3</a:t>
            </a:r>
            <a:endParaRPr sz="1300">
              <a:solidFill>
                <a:srgbClr val="CCCCCC"/>
              </a:solidFill>
              <a:latin typeface="Proxima Nova"/>
              <a:ea typeface="Proxima Nova"/>
              <a:cs typeface="Proxima Nova"/>
              <a:sym typeface="Proxima Nova"/>
            </a:endParaRPr>
          </a:p>
          <a:p>
            <a:pPr indent="0" lvl="0" marL="0" rtl="0" algn="l">
              <a:lnSpc>
                <a:spcPct val="150000"/>
              </a:lnSpc>
              <a:spcBef>
                <a:spcPts val="0"/>
              </a:spcBef>
              <a:spcAft>
                <a:spcPts val="0"/>
              </a:spcAft>
              <a:buNone/>
            </a:pPr>
            <a:r>
              <a:rPr lang="en" sz="1300">
                <a:solidFill>
                  <a:srgbClr val="CCCCCC"/>
                </a:solidFill>
                <a:latin typeface="Proxima Nova"/>
                <a:ea typeface="Proxima Nova"/>
                <a:cs typeface="Proxima Nova"/>
                <a:sym typeface="Proxima Nova"/>
              </a:rPr>
              <a:t>Repeat...</a:t>
            </a:r>
            <a:endParaRPr sz="1300">
              <a:solidFill>
                <a:srgbClr val="CCCCCC"/>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5" name="Shape 165"/>
        <p:cNvGrpSpPr/>
        <p:nvPr/>
      </p:nvGrpSpPr>
      <p:grpSpPr>
        <a:xfrm>
          <a:off x="0" y="0"/>
          <a:ext cx="0" cy="0"/>
          <a:chOff x="0" y="0"/>
          <a:chExt cx="0" cy="0"/>
        </a:xfrm>
      </p:grpSpPr>
      <p:sp>
        <p:nvSpPr>
          <p:cNvPr id="166" name="Google Shape;166;p24"/>
          <p:cNvSpPr txBox="1"/>
          <p:nvPr/>
        </p:nvSpPr>
        <p:spPr>
          <a:xfrm>
            <a:off x="228600" y="1004525"/>
            <a:ext cx="46023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chemeClr val="lt1"/>
                </a:solidFill>
                <a:latin typeface="Proxima Nova"/>
                <a:ea typeface="Proxima Nova"/>
                <a:cs typeface="Proxima Nova"/>
                <a:sym typeface="Proxima Nova"/>
              </a:rPr>
              <a:t>Before panelists join:</a:t>
            </a:r>
            <a:endParaRPr b="1">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b="1" lang="en" sz="1100">
                <a:solidFill>
                  <a:schemeClr val="lt1"/>
                </a:solidFill>
                <a:latin typeface="Proxima Nova"/>
                <a:ea typeface="Proxima Nova"/>
                <a:cs typeface="Proxima Nova"/>
                <a:sym typeface="Proxima Nova"/>
              </a:rPr>
              <a:t>Uncheck Raise Hand:</a:t>
            </a:r>
            <a:br>
              <a:rPr b="1" lang="en" sz="1100">
                <a:solidFill>
                  <a:schemeClr val="lt1"/>
                </a:solidFill>
                <a:latin typeface="Proxima Nova"/>
                <a:ea typeface="Proxima Nova"/>
                <a:cs typeface="Proxima Nova"/>
                <a:sym typeface="Proxima Nova"/>
              </a:rPr>
            </a:br>
            <a:r>
              <a:rPr b="1" lang="en" sz="1100">
                <a:solidFill>
                  <a:schemeClr val="lt1"/>
                </a:solidFill>
                <a:latin typeface="Proxima Nova"/>
                <a:ea typeface="Proxima Nova"/>
                <a:cs typeface="Proxima Nova"/>
                <a:sym typeface="Proxima Nova"/>
              </a:rPr>
              <a:t>Participants</a:t>
            </a:r>
            <a:r>
              <a:rPr lang="en" sz="1100">
                <a:solidFill>
                  <a:schemeClr val="lt1"/>
                </a:solidFill>
                <a:latin typeface="Proxima Nova"/>
                <a:ea typeface="Proxima Nova"/>
                <a:cs typeface="Proxima Nova"/>
                <a:sym typeface="Proxima Nova"/>
              </a:rPr>
              <a:t> &gt; </a:t>
            </a:r>
            <a:r>
              <a:rPr b="1" lang="en" sz="1100">
                <a:solidFill>
                  <a:schemeClr val="lt1"/>
                </a:solidFill>
                <a:latin typeface="Proxima Nova"/>
                <a:ea typeface="Proxima Nova"/>
                <a:cs typeface="Proxima Nova"/>
                <a:sym typeface="Proxima Nova"/>
              </a:rPr>
              <a:t>More</a:t>
            </a:r>
            <a:r>
              <a:rPr lang="en" sz="1100">
                <a:solidFill>
                  <a:schemeClr val="lt1"/>
                </a:solidFill>
                <a:latin typeface="Proxima Nova"/>
                <a:ea typeface="Proxima Nova"/>
                <a:cs typeface="Proxima Nova"/>
                <a:sym typeface="Proxima Nova"/>
              </a:rPr>
              <a:t> &gt; uncheck </a:t>
            </a:r>
            <a:r>
              <a:rPr b="1" lang="en" sz="1100">
                <a:solidFill>
                  <a:schemeClr val="lt1"/>
                </a:solidFill>
                <a:latin typeface="Proxima Nova"/>
                <a:ea typeface="Proxima Nova"/>
                <a:cs typeface="Proxima Nova"/>
                <a:sym typeface="Proxima Nova"/>
              </a:rPr>
              <a:t>Raise Hand</a:t>
            </a:r>
            <a:endParaRPr b="1" sz="1100">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Open the slides:  https://strivefair.com/</a:t>
            </a:r>
            <a:r>
              <a:rPr lang="en" sz="1100">
                <a:solidFill>
                  <a:srgbClr val="FFFFFF"/>
                </a:solidFill>
                <a:latin typeface="Proxima Nova"/>
                <a:ea typeface="Proxima Nova"/>
                <a:cs typeface="Proxima Nova"/>
                <a:sym typeface="Proxima Nova"/>
              </a:rPr>
              <a:t>vacrao-slides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Script is in the Speaker Notes</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b="1">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chemeClr val="lt1"/>
                </a:solidFill>
                <a:latin typeface="Proxima Nova"/>
                <a:ea typeface="Proxima Nova"/>
                <a:cs typeface="Proxima Nova"/>
                <a:sym typeface="Proxima Nova"/>
              </a:rPr>
              <a:t>When panelists join:</a:t>
            </a:r>
            <a:endParaRPr b="1">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Introduce yourself to the panelists as a VACRAO member and volunteer facilitator.</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Share the next “Welcome panelists” slide and review the panelist checklist.</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t/>
            </a:r>
            <a:endParaRPr sz="1100">
              <a:solidFill>
                <a:schemeClr val="lt1"/>
              </a:solidFill>
              <a:latin typeface="Proxima Nova"/>
              <a:ea typeface="Proxima Nova"/>
              <a:cs typeface="Proxima Nova"/>
              <a:sym typeface="Proxima Nova"/>
            </a:endParaRPr>
          </a:p>
        </p:txBody>
      </p:sp>
      <p:sp>
        <p:nvSpPr>
          <p:cNvPr id="167" name="Google Shape;167;p24"/>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grpSp>
        <p:nvGrpSpPr>
          <p:cNvPr id="168" name="Google Shape;168;p24"/>
          <p:cNvGrpSpPr/>
          <p:nvPr/>
        </p:nvGrpSpPr>
        <p:grpSpPr>
          <a:xfrm>
            <a:off x="5537302" y="1004534"/>
            <a:ext cx="3539639" cy="2631354"/>
            <a:chOff x="4954131" y="1103074"/>
            <a:chExt cx="2459278" cy="1828218"/>
          </a:xfrm>
        </p:grpSpPr>
        <p:pic>
          <p:nvPicPr>
            <p:cNvPr id="169" name="Google Shape;169;p24"/>
            <p:cNvPicPr preferRelativeResize="0"/>
            <p:nvPr/>
          </p:nvPicPr>
          <p:blipFill>
            <a:blip r:embed="rId4">
              <a:alphaModFix/>
            </a:blip>
            <a:stretch>
              <a:fillRect/>
            </a:stretch>
          </p:blipFill>
          <p:spPr>
            <a:xfrm>
              <a:off x="4954131" y="1103074"/>
              <a:ext cx="2459278" cy="1828218"/>
            </a:xfrm>
            <a:prstGeom prst="rect">
              <a:avLst/>
            </a:prstGeom>
            <a:noFill/>
            <a:ln>
              <a:noFill/>
            </a:ln>
          </p:spPr>
        </p:pic>
        <p:sp>
          <p:nvSpPr>
            <p:cNvPr id="170" name="Google Shape;170;p24"/>
            <p:cNvSpPr/>
            <p:nvPr/>
          </p:nvSpPr>
          <p:spPr>
            <a:xfrm>
              <a:off x="5902109" y="1124835"/>
              <a:ext cx="453300" cy="245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p:nvPr/>
          </p:nvSpPr>
          <p:spPr>
            <a:xfrm>
              <a:off x="5726308" y="2067778"/>
              <a:ext cx="790500" cy="294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4"/>
            <p:cNvSpPr txBox="1"/>
            <p:nvPr/>
          </p:nvSpPr>
          <p:spPr>
            <a:xfrm>
              <a:off x="5174358" y="2127142"/>
              <a:ext cx="552000" cy="17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200">
                  <a:solidFill>
                    <a:srgbClr val="FF0000"/>
                  </a:solidFill>
                  <a:latin typeface="Proxima Nova Semibold"/>
                  <a:ea typeface="Proxima Nova Semibold"/>
                  <a:cs typeface="Proxima Nova Semibold"/>
                  <a:sym typeface="Proxima Nova Semibold"/>
                </a:rPr>
                <a:t>Uncheck</a:t>
              </a:r>
              <a:endParaRPr sz="1200">
                <a:solidFill>
                  <a:srgbClr val="FF0000"/>
                </a:solidFill>
                <a:latin typeface="Proxima Nova Semibold"/>
                <a:ea typeface="Proxima Nova Semibold"/>
                <a:cs typeface="Proxima Nova Semibold"/>
                <a:sym typeface="Proxima Nova Semibold"/>
              </a:endParaRPr>
            </a:p>
          </p:txBody>
        </p:sp>
      </p:grpSp>
      <p:pic>
        <p:nvPicPr>
          <p:cNvPr id="173" name="Google Shape;173;p24"/>
          <p:cNvPicPr preferRelativeResize="0"/>
          <p:nvPr/>
        </p:nvPicPr>
        <p:blipFill rotWithShape="1">
          <a:blip r:embed="rId5">
            <a:alphaModFix/>
          </a:blip>
          <a:srcRect b="7617" l="26307" r="67870" t="87180"/>
          <a:stretch/>
        </p:blipFill>
        <p:spPr>
          <a:xfrm>
            <a:off x="4830900" y="1556266"/>
            <a:ext cx="1106025" cy="62982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25"/>
          <p:cNvSpPr txBox="1"/>
          <p:nvPr/>
        </p:nvSpPr>
        <p:spPr>
          <a:xfrm>
            <a:off x="4572000" y="1004525"/>
            <a:ext cx="41148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a:solidFill>
                  <a:srgbClr val="FFFFFF"/>
                </a:solidFill>
                <a:latin typeface="Proxima Nova"/>
                <a:ea typeface="Proxima Nova"/>
                <a:cs typeface="Proxima Nova"/>
                <a:sym typeface="Proxima Nova"/>
              </a:rPr>
              <a:t>Answering Student Questions</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Students type questions using the Q&amp;A button: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Don’t press </a:t>
            </a:r>
            <a:r>
              <a:rPr lang="en" sz="1100">
                <a:solidFill>
                  <a:srgbClr val="000000"/>
                </a:solidFill>
                <a:latin typeface="Proxima Nova"/>
                <a:ea typeface="Proxima Nova"/>
                <a:cs typeface="Proxima Nova"/>
                <a:sym typeface="Proxima Nova"/>
              </a:rPr>
              <a:t>Answer Live</a:t>
            </a:r>
            <a:r>
              <a:rPr lang="en" sz="1100">
                <a:solidFill>
                  <a:srgbClr val="FFFFFF"/>
                </a:solidFill>
                <a:latin typeface="Proxima Nova"/>
                <a:ea typeface="Proxima Nova"/>
                <a:cs typeface="Proxima Nova"/>
                <a:sym typeface="Proxima Nova"/>
              </a:rPr>
              <a:t>: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That will share the student’s name and question with the entire audience, so just repeat the question aloud.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Use the </a:t>
            </a:r>
            <a:r>
              <a:rPr lang="en" sz="1100">
                <a:solidFill>
                  <a:srgbClr val="FFFF00"/>
                </a:solidFill>
                <a:latin typeface="Proxima Nova"/>
                <a:ea typeface="Proxima Nova"/>
                <a:cs typeface="Proxima Nova"/>
                <a:sym typeface="Proxima Nova"/>
              </a:rPr>
              <a:t>X Dismiss</a:t>
            </a:r>
            <a:r>
              <a:rPr lang="en" sz="1100">
                <a:solidFill>
                  <a:srgbClr val="FFFFFF"/>
                </a:solidFill>
                <a:latin typeface="Proxima Nova"/>
                <a:ea typeface="Proxima Nova"/>
                <a:cs typeface="Proxima Nova"/>
                <a:sym typeface="Proxima Nova"/>
              </a:rPr>
              <a:t> button to hide answered questions.</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You can use the </a:t>
            </a:r>
            <a:r>
              <a:rPr lang="en" sz="1100">
                <a:solidFill>
                  <a:srgbClr val="FFFF00"/>
                </a:solidFill>
                <a:latin typeface="Proxima Nova"/>
                <a:ea typeface="Proxima Nova"/>
                <a:cs typeface="Proxima Nova"/>
                <a:sym typeface="Proxima Nova"/>
              </a:rPr>
              <a:t>[Type Answer]</a:t>
            </a:r>
            <a:r>
              <a:rPr lang="en" sz="1100">
                <a:solidFill>
                  <a:srgbClr val="FFFFFF"/>
                </a:solidFill>
                <a:latin typeface="Proxima Nova"/>
                <a:ea typeface="Proxima Nova"/>
                <a:cs typeface="Proxima Nova"/>
                <a:sym typeface="Proxima Nova"/>
              </a:rPr>
              <a:t> button,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but </a:t>
            </a:r>
            <a:r>
              <a:rPr b="1" lang="en" sz="1100">
                <a:solidFill>
                  <a:srgbClr val="FFFFFF"/>
                </a:solidFill>
                <a:latin typeface="Proxima Nova"/>
                <a:ea typeface="Proxima Nova"/>
                <a:cs typeface="Proxima Nova"/>
                <a:sym typeface="Proxima Nova"/>
              </a:rPr>
              <a:t>check </a:t>
            </a:r>
            <a:r>
              <a:rPr b="1" lang="en" sz="1100">
                <a:solidFill>
                  <a:srgbClr val="FFFF00"/>
                </a:solidFill>
                <a:latin typeface="Proxima Nova"/>
                <a:ea typeface="Proxima Nova"/>
                <a:cs typeface="Proxima Nova"/>
                <a:sym typeface="Proxima Nova"/>
              </a:rPr>
              <a:t>Send Privately</a:t>
            </a:r>
            <a:endParaRPr b="1" sz="1100">
              <a:solidFill>
                <a:srgbClr val="FFFF00"/>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You may not get to every question. That’s ok!</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You will receive a transcript of all questions submitted for you to follow up with after.</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t/>
            </a:r>
            <a:endParaRPr sz="1100">
              <a:solidFill>
                <a:srgbClr val="FFFFFF"/>
              </a:solidFill>
              <a:latin typeface="Proxima Nova"/>
              <a:ea typeface="Proxima Nova"/>
              <a:cs typeface="Proxima Nova"/>
              <a:sym typeface="Proxima Nova"/>
            </a:endParaRPr>
          </a:p>
        </p:txBody>
      </p:sp>
      <p:sp>
        <p:nvSpPr>
          <p:cNvPr id="179" name="Google Shape;179;p25"/>
          <p:cNvSpPr txBox="1"/>
          <p:nvPr/>
        </p:nvSpPr>
        <p:spPr>
          <a:xfrm>
            <a:off x="228600" y="1004525"/>
            <a:ext cx="43434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200">
                <a:solidFill>
                  <a:srgbClr val="FFFFFF"/>
                </a:solidFill>
                <a:latin typeface="Proxima Nova"/>
                <a:ea typeface="Proxima Nova"/>
                <a:cs typeface="Proxima Nova"/>
                <a:sym typeface="Proxima Nova"/>
              </a:rPr>
              <a:t>Reminders</a:t>
            </a:r>
            <a:endParaRPr b="1" sz="12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The session ends promptly after </a:t>
            </a:r>
            <a:r>
              <a:rPr b="1" lang="en" sz="1100">
                <a:solidFill>
                  <a:srgbClr val="FFFF00"/>
                </a:solidFill>
                <a:latin typeface="Proxima Nova"/>
                <a:ea typeface="Proxima Nova"/>
                <a:cs typeface="Proxima Nova"/>
                <a:sym typeface="Proxima Nova"/>
              </a:rPr>
              <a:t>45 minutes</a:t>
            </a:r>
            <a:r>
              <a:rPr lang="en" sz="1100">
                <a:solidFill>
                  <a:srgbClr val="FFFFFF"/>
                </a:solidFill>
                <a:latin typeface="Proxima Nova"/>
                <a:ea typeface="Proxima Nova"/>
                <a:cs typeface="Proxima Nova"/>
                <a:sym typeface="Proxima Nova"/>
              </a:rPr>
              <a:t>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The session is being recorded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Mute yourself while not actively speaking: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Use this button to share your screen: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Are you playing a video?  Turn </a:t>
            </a:r>
            <a:r>
              <a:rPr lang="en" sz="1100">
                <a:solidFill>
                  <a:srgbClr val="434343"/>
                </a:solidFill>
                <a:latin typeface="Proxima Nova"/>
                <a:ea typeface="Proxima Nova"/>
                <a:cs typeface="Proxima Nova"/>
                <a:sym typeface="Proxima Nova"/>
              </a:rPr>
              <a:t>ON</a:t>
            </a:r>
            <a:r>
              <a:rPr lang="en" sz="1100">
                <a:solidFill>
                  <a:srgbClr val="FFFFFF"/>
                </a:solidFill>
                <a:latin typeface="Proxima Nova"/>
                <a:ea typeface="Proxima Nova"/>
                <a:cs typeface="Proxima Nova"/>
                <a:sym typeface="Proxima Nova"/>
              </a:rPr>
              <a:t> this option when sharing your screen: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StriveScan will send your list of registered students and transcript of Q&amp;A within a week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Questions for StriveScan:  help@strivescan.com</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rPr b="1" lang="en" sz="1600" u="sng">
                <a:solidFill>
                  <a:srgbClr val="FFFFFF"/>
                </a:solidFill>
                <a:latin typeface="Proxima Nova"/>
                <a:ea typeface="Proxima Nova"/>
                <a:cs typeface="Proxima Nova"/>
                <a:sym typeface="Proxima Nova"/>
              </a:rPr>
              <a:t>This session ends after 45 minutes</a:t>
            </a:r>
            <a:br>
              <a:rPr b="1" lang="en" sz="1600" u="sng">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so the next session can begin. Please be considerate of your time.</a:t>
            </a:r>
            <a:endParaRPr sz="1100">
              <a:solidFill>
                <a:srgbClr val="FFFFFF"/>
              </a:solidFill>
              <a:latin typeface="Proxima Nova"/>
              <a:ea typeface="Proxima Nova"/>
              <a:cs typeface="Proxima Nova"/>
              <a:sym typeface="Proxima Nova"/>
            </a:endParaRPr>
          </a:p>
        </p:txBody>
      </p:sp>
      <p:sp>
        <p:nvSpPr>
          <p:cNvPr id="180" name="Google Shape;180;p25"/>
          <p:cNvSpPr txBox="1"/>
          <p:nvPr/>
        </p:nvSpPr>
        <p:spPr>
          <a:xfrm>
            <a:off x="228600" y="229050"/>
            <a:ext cx="7897200" cy="586800"/>
          </a:xfrm>
          <a:prstGeom prst="rect">
            <a:avLst/>
          </a:prstGeom>
          <a:noFill/>
          <a:ln>
            <a:noFill/>
          </a:ln>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latin typeface="Proxima Nova"/>
                <a:ea typeface="Proxima Nova"/>
                <a:cs typeface="Proxima Nova"/>
                <a:sym typeface="Proxima Nova"/>
              </a:rPr>
              <a:t>Welcome Panelists!</a:t>
            </a:r>
            <a:endParaRPr sz="3600">
              <a:solidFill>
                <a:srgbClr val="FFFFFF"/>
              </a:solidFill>
              <a:latin typeface="Proxima Nova"/>
              <a:ea typeface="Proxima Nova"/>
              <a:cs typeface="Proxima Nova"/>
              <a:sym typeface="Proxima Nova"/>
            </a:endParaRPr>
          </a:p>
        </p:txBody>
      </p:sp>
      <p:pic>
        <p:nvPicPr>
          <p:cNvPr id="181" name="Google Shape;181;p25"/>
          <p:cNvPicPr preferRelativeResize="0"/>
          <p:nvPr/>
        </p:nvPicPr>
        <p:blipFill>
          <a:blip r:embed="rId4">
            <a:alphaModFix/>
          </a:blip>
          <a:stretch>
            <a:fillRect/>
          </a:stretch>
        </p:blipFill>
        <p:spPr>
          <a:xfrm>
            <a:off x="8082600" y="1397075"/>
            <a:ext cx="337250" cy="302375"/>
          </a:xfrm>
          <a:prstGeom prst="rect">
            <a:avLst/>
          </a:prstGeom>
          <a:noFill/>
          <a:ln>
            <a:noFill/>
          </a:ln>
          <a:effectLst>
            <a:outerShdw blurRad="57150" rotWithShape="0" algn="bl" dir="5400000" dist="19050">
              <a:srgbClr val="000000">
                <a:alpha val="50000"/>
              </a:srgbClr>
            </a:outerShdw>
          </a:effectLst>
        </p:spPr>
      </p:pic>
      <p:pic>
        <p:nvPicPr>
          <p:cNvPr id="182" name="Google Shape;182;p25"/>
          <p:cNvPicPr preferRelativeResize="0"/>
          <p:nvPr/>
        </p:nvPicPr>
        <p:blipFill>
          <a:blip r:embed="rId5">
            <a:alphaModFix/>
          </a:blip>
          <a:stretch>
            <a:fillRect/>
          </a:stretch>
        </p:blipFill>
        <p:spPr>
          <a:xfrm>
            <a:off x="3421000" y="1984625"/>
            <a:ext cx="274926" cy="216600"/>
          </a:xfrm>
          <a:prstGeom prst="rect">
            <a:avLst/>
          </a:prstGeom>
          <a:noFill/>
          <a:ln>
            <a:noFill/>
          </a:ln>
          <a:effectLst>
            <a:outerShdw blurRad="57150" rotWithShape="0" algn="bl" dir="5400000" dist="19050">
              <a:srgbClr val="000000">
                <a:alpha val="50000"/>
              </a:srgbClr>
            </a:outerShdw>
          </a:effectLst>
        </p:spPr>
      </p:pic>
      <p:pic>
        <p:nvPicPr>
          <p:cNvPr id="183" name="Google Shape;183;p25"/>
          <p:cNvPicPr preferRelativeResize="0"/>
          <p:nvPr/>
        </p:nvPicPr>
        <p:blipFill>
          <a:blip r:embed="rId6">
            <a:alphaModFix/>
          </a:blip>
          <a:stretch>
            <a:fillRect/>
          </a:stretch>
        </p:blipFill>
        <p:spPr>
          <a:xfrm>
            <a:off x="3741198" y="1984625"/>
            <a:ext cx="272927" cy="216600"/>
          </a:xfrm>
          <a:prstGeom prst="rect">
            <a:avLst/>
          </a:prstGeom>
          <a:noFill/>
          <a:ln>
            <a:noFill/>
          </a:ln>
          <a:effectLst>
            <a:outerShdw blurRad="57150" rotWithShape="0" algn="bl" dir="5400000" dist="19050">
              <a:srgbClr val="000000">
                <a:alpha val="50000"/>
              </a:srgbClr>
            </a:outerShdw>
          </a:effectLst>
        </p:spPr>
      </p:pic>
      <p:pic>
        <p:nvPicPr>
          <p:cNvPr id="184" name="Google Shape;184;p25"/>
          <p:cNvPicPr preferRelativeResize="0"/>
          <p:nvPr/>
        </p:nvPicPr>
        <p:blipFill>
          <a:blip r:embed="rId7">
            <a:alphaModFix/>
          </a:blip>
          <a:stretch>
            <a:fillRect/>
          </a:stretch>
        </p:blipFill>
        <p:spPr>
          <a:xfrm>
            <a:off x="3123350" y="2350200"/>
            <a:ext cx="379634" cy="216600"/>
          </a:xfrm>
          <a:prstGeom prst="rect">
            <a:avLst/>
          </a:prstGeom>
          <a:noFill/>
          <a:ln>
            <a:noFill/>
          </a:ln>
          <a:effectLst>
            <a:outerShdw blurRad="57150" rotWithShape="0" algn="bl" dir="5400000" dist="19050">
              <a:srgbClr val="000000">
                <a:alpha val="50000"/>
              </a:srgbClr>
            </a:outerShdw>
          </a:effectLst>
        </p:spPr>
      </p:pic>
      <p:pic>
        <p:nvPicPr>
          <p:cNvPr id="185" name="Google Shape;185;p25"/>
          <p:cNvPicPr preferRelativeResize="0"/>
          <p:nvPr/>
        </p:nvPicPr>
        <p:blipFill>
          <a:blip r:embed="rId8">
            <a:alphaModFix/>
          </a:blip>
          <a:stretch>
            <a:fillRect/>
          </a:stretch>
        </p:blipFill>
        <p:spPr>
          <a:xfrm>
            <a:off x="1608950" y="2912750"/>
            <a:ext cx="794700" cy="139328"/>
          </a:xfrm>
          <a:prstGeom prst="rect">
            <a:avLst/>
          </a:prstGeom>
          <a:noFill/>
          <a:ln>
            <a:noFill/>
          </a:ln>
        </p:spPr>
      </p:pic>
      <p:grpSp>
        <p:nvGrpSpPr>
          <p:cNvPr id="186" name="Google Shape;186;p25"/>
          <p:cNvGrpSpPr/>
          <p:nvPr/>
        </p:nvGrpSpPr>
        <p:grpSpPr>
          <a:xfrm>
            <a:off x="5528253" y="2629395"/>
            <a:ext cx="3615739" cy="889367"/>
            <a:chOff x="5356300" y="2606711"/>
            <a:chExt cx="3787700" cy="931664"/>
          </a:xfrm>
        </p:grpSpPr>
        <p:pic>
          <p:nvPicPr>
            <p:cNvPr id="187" name="Google Shape;187;p25"/>
            <p:cNvPicPr preferRelativeResize="0"/>
            <p:nvPr/>
          </p:nvPicPr>
          <p:blipFill>
            <a:blip r:embed="rId9">
              <a:alphaModFix/>
            </a:blip>
            <a:stretch>
              <a:fillRect/>
            </a:stretch>
          </p:blipFill>
          <p:spPr>
            <a:xfrm>
              <a:off x="7535000" y="2880100"/>
              <a:ext cx="1609000" cy="541875"/>
            </a:xfrm>
            <a:prstGeom prst="rect">
              <a:avLst/>
            </a:prstGeom>
            <a:noFill/>
            <a:ln>
              <a:noFill/>
            </a:ln>
          </p:spPr>
        </p:pic>
        <p:grpSp>
          <p:nvGrpSpPr>
            <p:cNvPr id="188" name="Google Shape;188;p25"/>
            <p:cNvGrpSpPr/>
            <p:nvPr/>
          </p:nvGrpSpPr>
          <p:grpSpPr>
            <a:xfrm>
              <a:off x="5356300" y="2606711"/>
              <a:ext cx="1779549" cy="845890"/>
              <a:chOff x="5127700" y="2606711"/>
              <a:chExt cx="1779549" cy="845890"/>
            </a:xfrm>
          </p:grpSpPr>
          <p:pic>
            <p:nvPicPr>
              <p:cNvPr id="189" name="Google Shape;189;p25"/>
              <p:cNvPicPr preferRelativeResize="0"/>
              <p:nvPr/>
            </p:nvPicPr>
            <p:blipFill>
              <a:blip r:embed="rId10">
                <a:alphaModFix/>
              </a:blip>
              <a:stretch>
                <a:fillRect/>
              </a:stretch>
            </p:blipFill>
            <p:spPr>
              <a:xfrm>
                <a:off x="5127700" y="2606711"/>
                <a:ext cx="1779549" cy="845890"/>
              </a:xfrm>
              <a:prstGeom prst="rect">
                <a:avLst/>
              </a:prstGeom>
              <a:noFill/>
              <a:ln>
                <a:noFill/>
              </a:ln>
            </p:spPr>
          </p:pic>
          <p:pic>
            <p:nvPicPr>
              <p:cNvPr id="190" name="Google Shape;190;p25"/>
              <p:cNvPicPr preferRelativeResize="0"/>
              <p:nvPr/>
            </p:nvPicPr>
            <p:blipFill>
              <a:blip r:embed="rId11">
                <a:alphaModFix/>
              </a:blip>
              <a:stretch>
                <a:fillRect/>
              </a:stretch>
            </p:blipFill>
            <p:spPr>
              <a:xfrm>
                <a:off x="6396550" y="2952190"/>
                <a:ext cx="365175" cy="154923"/>
              </a:xfrm>
              <a:prstGeom prst="rect">
                <a:avLst/>
              </a:prstGeom>
              <a:noFill/>
              <a:ln>
                <a:noFill/>
              </a:ln>
            </p:spPr>
          </p:pic>
        </p:grpSp>
        <p:sp>
          <p:nvSpPr>
            <p:cNvPr id="191" name="Google Shape;191;p25"/>
            <p:cNvSpPr txBox="1"/>
            <p:nvPr/>
          </p:nvSpPr>
          <p:spPr>
            <a:xfrm>
              <a:off x="6311550" y="3316450"/>
              <a:ext cx="201300" cy="216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t>🚫 </a:t>
              </a:r>
              <a:endParaRPr/>
            </a:p>
          </p:txBody>
        </p:sp>
        <p:sp>
          <p:nvSpPr>
            <p:cNvPr id="192" name="Google Shape;192;p25"/>
            <p:cNvSpPr/>
            <p:nvPr/>
          </p:nvSpPr>
          <p:spPr>
            <a:xfrm rot="1624780">
              <a:off x="6950240" y="3330057"/>
              <a:ext cx="268876" cy="155636"/>
            </a:xfrm>
            <a:prstGeom prst="lef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rot="-2212194">
              <a:off x="6963925" y="2867550"/>
              <a:ext cx="241500" cy="162660"/>
            </a:xfrm>
            <a:prstGeom prst="lef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p:nvPr/>
          </p:nvSpPr>
          <p:spPr>
            <a:xfrm rot="-8688228">
              <a:off x="7434379" y="3095063"/>
              <a:ext cx="193102" cy="139327"/>
            </a:xfrm>
            <a:prstGeom prst="leftArrow">
              <a:avLst>
                <a:gd fmla="val 50000" name="adj1"/>
                <a:gd fmla="val 50000" name="adj2"/>
              </a:avLst>
            </a:prstGeom>
            <a:solidFill>
              <a:srgbClr val="00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26"/>
          <p:cNvSpPr txBox="1"/>
          <p:nvPr/>
        </p:nvSpPr>
        <p:spPr>
          <a:xfrm>
            <a:off x="228600" y="1004525"/>
            <a:ext cx="72327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Clr>
                <a:schemeClr val="dk1"/>
              </a:buClr>
              <a:buSzPts val="1100"/>
              <a:buFont typeface="Arial"/>
              <a:buNone/>
            </a:pPr>
            <a:r>
              <a:rPr b="1" lang="en">
                <a:solidFill>
                  <a:schemeClr val="lt1"/>
                </a:solidFill>
                <a:latin typeface="Proxima Nova"/>
                <a:ea typeface="Proxima Nova"/>
                <a:cs typeface="Proxima Nova"/>
                <a:sym typeface="Proxima Nova"/>
              </a:rPr>
              <a:t>Starting the session:</a:t>
            </a:r>
            <a:endParaRPr b="1">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At the top of the hour, to start the session, click the blue </a:t>
            </a:r>
            <a:r>
              <a:rPr b="1" lang="en" sz="1100">
                <a:solidFill>
                  <a:schemeClr val="lt1"/>
                </a:solidFill>
                <a:latin typeface="Proxima Nova"/>
                <a:ea typeface="Proxima Nova"/>
                <a:cs typeface="Proxima Nova"/>
                <a:sym typeface="Proxima Nova"/>
              </a:rPr>
              <a:t>Start Webinar</a:t>
            </a:r>
            <a:r>
              <a:rPr lang="en" sz="1100">
                <a:solidFill>
                  <a:schemeClr val="lt1"/>
                </a:solidFill>
                <a:latin typeface="Proxima Nova"/>
                <a:ea typeface="Proxima Nova"/>
                <a:cs typeface="Proxima Nova"/>
                <a:sym typeface="Proxima Nova"/>
              </a:rPr>
              <a:t> button.   Begin the announcements. </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Recording will begin and end automatically.</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Start the announcements right away. </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Students will start to flow in during the announcements. </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Turn it over to the presenters:  Turn off your video and mute your audio. </a:t>
            </a:r>
            <a:endParaRPr sz="1100">
              <a:solidFill>
                <a:schemeClr val="lt1"/>
              </a:solidFill>
              <a:latin typeface="Proxima Nova"/>
              <a:ea typeface="Proxima Nova"/>
              <a:cs typeface="Proxima Nova"/>
              <a:sym typeface="Proxima Nova"/>
            </a:endParaRPr>
          </a:p>
        </p:txBody>
      </p:sp>
      <p:sp>
        <p:nvSpPr>
          <p:cNvPr id="200" name="Google Shape;200;p26"/>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grpSp>
        <p:nvGrpSpPr>
          <p:cNvPr id="201" name="Google Shape;201;p26"/>
          <p:cNvGrpSpPr/>
          <p:nvPr/>
        </p:nvGrpSpPr>
        <p:grpSpPr>
          <a:xfrm>
            <a:off x="676256" y="2090577"/>
            <a:ext cx="7143097" cy="586805"/>
            <a:chOff x="4467250" y="3926125"/>
            <a:chExt cx="3582475" cy="294300"/>
          </a:xfrm>
        </p:grpSpPr>
        <p:pic>
          <p:nvPicPr>
            <p:cNvPr id="202" name="Google Shape;202;p26"/>
            <p:cNvPicPr preferRelativeResize="0"/>
            <p:nvPr/>
          </p:nvPicPr>
          <p:blipFill rotWithShape="1">
            <a:blip r:embed="rId4">
              <a:alphaModFix/>
            </a:blip>
            <a:srcRect b="29888" l="1537" r="2392" t="16480"/>
            <a:stretch/>
          </p:blipFill>
          <p:spPr>
            <a:xfrm>
              <a:off x="4467250" y="3967575"/>
              <a:ext cx="3557100" cy="211425"/>
            </a:xfrm>
            <a:prstGeom prst="rect">
              <a:avLst/>
            </a:prstGeom>
            <a:noFill/>
            <a:ln>
              <a:noFill/>
            </a:ln>
          </p:spPr>
        </p:pic>
        <p:sp>
          <p:nvSpPr>
            <p:cNvPr id="203" name="Google Shape;203;p26"/>
            <p:cNvSpPr/>
            <p:nvPr/>
          </p:nvSpPr>
          <p:spPr>
            <a:xfrm>
              <a:off x="7327025" y="3926125"/>
              <a:ext cx="722700" cy="294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27"/>
          <p:cNvSpPr txBox="1"/>
          <p:nvPr/>
        </p:nvSpPr>
        <p:spPr>
          <a:xfrm>
            <a:off x="4572000" y="2286000"/>
            <a:ext cx="40461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Sign up for more sessions</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This is one of many college presentations offered.</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Check out the schedule:  </a:t>
            </a:r>
            <a:r>
              <a:rPr lang="en" sz="1200">
                <a:latin typeface="Proxima Nova"/>
                <a:ea typeface="Proxima Nova"/>
                <a:cs typeface="Proxima Nova"/>
                <a:sym typeface="Proxima Nova"/>
              </a:rPr>
              <a:t>www.StriveScan.com/Virginia</a:t>
            </a:r>
            <a:endParaRPr sz="1200">
              <a:latin typeface="Proxima Nova"/>
              <a:ea typeface="Proxima Nova"/>
              <a:cs typeface="Proxima Nova"/>
              <a:sym typeface="Proxima Nova"/>
            </a:endParaRPr>
          </a:p>
        </p:txBody>
      </p:sp>
      <p:pic>
        <p:nvPicPr>
          <p:cNvPr id="209" name="Google Shape;209;p27"/>
          <p:cNvPicPr preferRelativeResize="0"/>
          <p:nvPr/>
        </p:nvPicPr>
        <p:blipFill rotWithShape="1">
          <a:blip r:embed="rId4">
            <a:alphaModFix amt="22000"/>
          </a:blip>
          <a:srcRect b="0" l="0" r="19730" t="0"/>
          <a:stretch/>
        </p:blipFill>
        <p:spPr>
          <a:xfrm>
            <a:off x="5576877" y="75375"/>
            <a:ext cx="3567123" cy="5143500"/>
          </a:xfrm>
          <a:prstGeom prst="rect">
            <a:avLst/>
          </a:prstGeom>
          <a:noFill/>
          <a:ln>
            <a:noFill/>
          </a:ln>
        </p:spPr>
      </p:pic>
      <p:sp>
        <p:nvSpPr>
          <p:cNvPr id="210" name="Google Shape;210;p27"/>
          <p:cNvSpPr txBox="1"/>
          <p:nvPr>
            <p:ph type="ctrTitle"/>
          </p:nvPr>
        </p:nvSpPr>
        <p:spPr>
          <a:xfrm>
            <a:off x="457200" y="1108225"/>
            <a:ext cx="8229600" cy="5493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4000">
                <a:solidFill>
                  <a:srgbClr val="FFFFFF"/>
                </a:solidFill>
                <a:latin typeface="Proxima Nova"/>
                <a:ea typeface="Proxima Nova"/>
                <a:cs typeface="Proxima Nova"/>
                <a:sym typeface="Proxima Nova"/>
              </a:rPr>
              <a:t>Virtual College Exploration</a:t>
            </a:r>
            <a:endParaRPr sz="4000">
              <a:solidFill>
                <a:srgbClr val="FFFFFF"/>
              </a:solidFill>
              <a:latin typeface="Proxima Nova"/>
              <a:ea typeface="Proxima Nova"/>
              <a:cs typeface="Proxima Nova"/>
              <a:sym typeface="Proxima Nova"/>
            </a:endParaRPr>
          </a:p>
        </p:txBody>
      </p:sp>
      <p:sp>
        <p:nvSpPr>
          <p:cNvPr id="211" name="Google Shape;211;p27"/>
          <p:cNvSpPr txBox="1"/>
          <p:nvPr>
            <p:ph idx="1" type="subTitle"/>
          </p:nvPr>
        </p:nvSpPr>
        <p:spPr>
          <a:xfrm>
            <a:off x="457200" y="1727700"/>
            <a:ext cx="8229600" cy="3045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i="1" lang="en" sz="2000">
                <a:solidFill>
                  <a:srgbClr val="CCCCCC"/>
                </a:solidFill>
                <a:latin typeface="Proxima Nova"/>
                <a:ea typeface="Proxima Nova"/>
                <a:cs typeface="Proxima Nova"/>
                <a:sym typeface="Proxima Nova"/>
              </a:rPr>
              <a:t>for all </a:t>
            </a:r>
            <a:r>
              <a:rPr i="1" lang="en" sz="2000">
                <a:solidFill>
                  <a:srgbClr val="CCCCCC"/>
                </a:solidFill>
              </a:rPr>
              <a:t>Virginia</a:t>
            </a:r>
            <a:r>
              <a:rPr i="1" lang="en" sz="2000">
                <a:solidFill>
                  <a:srgbClr val="CCCCCC"/>
                </a:solidFill>
                <a:latin typeface="Proxima Nova"/>
                <a:ea typeface="Proxima Nova"/>
                <a:cs typeface="Proxima Nova"/>
                <a:sym typeface="Proxima Nova"/>
              </a:rPr>
              <a:t> students</a:t>
            </a:r>
            <a:endParaRPr i="1" sz="2000">
              <a:solidFill>
                <a:srgbClr val="CCCCCC"/>
              </a:solidFill>
              <a:latin typeface="Proxima Nova"/>
              <a:ea typeface="Proxima Nova"/>
              <a:cs typeface="Proxima Nova"/>
              <a:sym typeface="Proxima Nova"/>
            </a:endParaRPr>
          </a:p>
        </p:txBody>
      </p:sp>
      <p:pic>
        <p:nvPicPr>
          <p:cNvPr id="212" name="Google Shape;212;p27"/>
          <p:cNvPicPr preferRelativeResize="0"/>
          <p:nvPr/>
        </p:nvPicPr>
        <p:blipFill>
          <a:blip r:embed="rId5">
            <a:alphaModFix/>
          </a:blip>
          <a:stretch>
            <a:fillRect/>
          </a:stretch>
        </p:blipFill>
        <p:spPr>
          <a:xfrm>
            <a:off x="3682237" y="4622425"/>
            <a:ext cx="1779525" cy="444875"/>
          </a:xfrm>
          <a:prstGeom prst="rect">
            <a:avLst/>
          </a:prstGeom>
          <a:noFill/>
          <a:ln>
            <a:noFill/>
          </a:ln>
        </p:spPr>
      </p:pic>
      <p:sp>
        <p:nvSpPr>
          <p:cNvPr id="213" name="Google Shape;213;p27"/>
          <p:cNvSpPr txBox="1"/>
          <p:nvPr/>
        </p:nvSpPr>
        <p:spPr>
          <a:xfrm>
            <a:off x="4174650" y="4427950"/>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sp>
        <p:nvSpPr>
          <p:cNvPr id="214" name="Google Shape;214;p27"/>
          <p:cNvSpPr txBox="1"/>
          <p:nvPr/>
        </p:nvSpPr>
        <p:spPr>
          <a:xfrm>
            <a:off x="685500" y="2302350"/>
            <a:ext cx="38865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Proxima Nova"/>
                <a:ea typeface="Proxima Nova"/>
                <a:cs typeface="Proxima Nova"/>
                <a:sym typeface="Proxima Nova"/>
              </a:rPr>
              <a:t>💬  </a:t>
            </a:r>
            <a:r>
              <a:rPr b="1" lang="en">
                <a:solidFill>
                  <a:srgbClr val="FFFFFF"/>
                </a:solidFill>
                <a:latin typeface="Proxima Nova"/>
                <a:ea typeface="Proxima Nova"/>
                <a:cs typeface="Proxima Nova"/>
                <a:sym typeface="Proxima Nova"/>
              </a:rPr>
              <a:t>How do I ask questions?</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Use the Q&amp;A button to type your questions</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to the presenters at any time: </a:t>
            </a:r>
            <a:endParaRPr sz="1200">
              <a:latin typeface="Proxima Nova"/>
              <a:ea typeface="Proxima Nova"/>
              <a:cs typeface="Proxima Nova"/>
              <a:sym typeface="Proxima Nova"/>
            </a:endParaRPr>
          </a:p>
        </p:txBody>
      </p:sp>
      <p:sp>
        <p:nvSpPr>
          <p:cNvPr id="215" name="Google Shape;215;p27"/>
          <p:cNvSpPr txBox="1"/>
          <p:nvPr/>
        </p:nvSpPr>
        <p:spPr>
          <a:xfrm>
            <a:off x="685500" y="3200400"/>
            <a:ext cx="38865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Proxima Nova"/>
                <a:ea typeface="Proxima Nova"/>
                <a:cs typeface="Proxima Nova"/>
                <a:sym typeface="Proxima Nova"/>
              </a:rPr>
              <a:t>📷   Your camera &amp; microphone are OFF</a:t>
            </a:r>
            <a:endParaRPr b="1" sz="15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You are muted and your video is off.</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The panelists can’t see or hear you.</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216" name="Google Shape;216;p27"/>
          <p:cNvSpPr txBox="1"/>
          <p:nvPr/>
        </p:nvSpPr>
        <p:spPr>
          <a:xfrm>
            <a:off x="4572000" y="3200400"/>
            <a:ext cx="36579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Recording will be available</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All sessions are being recorded and will be available at:  </a:t>
            </a:r>
            <a:r>
              <a:rPr lang="en" sz="1200">
                <a:latin typeface="Proxima Nova"/>
                <a:ea typeface="Proxima Nova"/>
                <a:cs typeface="Proxima Nova"/>
                <a:sym typeface="Proxima Nova"/>
              </a:rPr>
              <a:t>www.StriveScan.com/Virginia</a:t>
            </a:r>
            <a:endParaRPr sz="1200" u="sng">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CCCCCC"/>
              </a:solidFill>
              <a:latin typeface="Proxima Nova"/>
              <a:ea typeface="Proxima Nova"/>
              <a:cs typeface="Proxima Nova"/>
              <a:sym typeface="Proxima Nova"/>
            </a:endParaRPr>
          </a:p>
        </p:txBody>
      </p:sp>
      <p:sp>
        <p:nvSpPr>
          <p:cNvPr id="217" name="Google Shape;217;p27"/>
          <p:cNvSpPr txBox="1"/>
          <p:nvPr/>
        </p:nvSpPr>
        <p:spPr>
          <a:xfrm>
            <a:off x="724950" y="3243975"/>
            <a:ext cx="313500" cy="30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550">
                <a:solidFill>
                  <a:srgbClr val="FFFFFF"/>
                </a:solidFill>
              </a:rPr>
              <a:t>🚫</a:t>
            </a:r>
            <a:endParaRPr sz="2550">
              <a:solidFill>
                <a:srgbClr val="FFFFFF"/>
              </a:solidFill>
            </a:endParaRPr>
          </a:p>
        </p:txBody>
      </p:sp>
      <p:pic>
        <p:nvPicPr>
          <p:cNvPr id="218" name="Google Shape;218;p27"/>
          <p:cNvPicPr preferRelativeResize="0"/>
          <p:nvPr/>
        </p:nvPicPr>
        <p:blipFill>
          <a:blip r:embed="rId6">
            <a:alphaModFix/>
          </a:blip>
          <a:stretch>
            <a:fillRect/>
          </a:stretch>
        </p:blipFill>
        <p:spPr>
          <a:xfrm>
            <a:off x="2814500" y="2854950"/>
            <a:ext cx="456750" cy="304500"/>
          </a:xfrm>
          <a:prstGeom prst="rect">
            <a:avLst/>
          </a:prstGeom>
          <a:noFill/>
          <a:ln>
            <a:noFill/>
          </a:ln>
          <a:effectLst>
            <a:outerShdw blurRad="14288" rotWithShape="0" algn="bl" dist="9525">
              <a:srgbClr val="000000">
                <a:alpha val="1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2" name="Shape 222"/>
        <p:cNvGrpSpPr/>
        <p:nvPr/>
      </p:nvGrpSpPr>
      <p:grpSpPr>
        <a:xfrm>
          <a:off x="0" y="0"/>
          <a:ext cx="0" cy="0"/>
          <a:chOff x="0" y="0"/>
          <a:chExt cx="0" cy="0"/>
        </a:xfrm>
      </p:grpSpPr>
      <p:sp>
        <p:nvSpPr>
          <p:cNvPr id="223" name="Google Shape;223;p28"/>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224" name="Google Shape;224;p28" title="Facilitator Introduction.mp4">
            <a:hlinkClick r:id="rId4"/>
          </p:cNvPr>
          <p:cNvPicPr preferRelativeResize="0"/>
          <p:nvPr/>
        </p:nvPicPr>
        <p:blipFill>
          <a:blip r:embed="rId5">
            <a:alphaModFix/>
          </a:blip>
          <a:stretch>
            <a:fillRect/>
          </a:stretch>
        </p:blipFill>
        <p:spPr>
          <a:xfrm>
            <a:off x="2026950" y="1059050"/>
            <a:ext cx="5090100" cy="3817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29"/>
          <p:cNvSpPr txBox="1"/>
          <p:nvPr/>
        </p:nvSpPr>
        <p:spPr>
          <a:xfrm>
            <a:off x="228600" y="1004525"/>
            <a:ext cx="56469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chemeClr val="lt1"/>
                </a:solidFill>
                <a:latin typeface="Proxima Nova"/>
                <a:ea typeface="Proxima Nova"/>
                <a:cs typeface="Proxima Nova"/>
                <a:sym typeface="Proxima Nova"/>
              </a:rPr>
              <a:t>Ending the Session</a:t>
            </a:r>
            <a:endParaRPr b="1"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chemeClr val="lt1"/>
                </a:solidFill>
                <a:latin typeface="Proxima Nova"/>
                <a:ea typeface="Proxima Nova"/>
                <a:cs typeface="Proxima Nova"/>
                <a:sym typeface="Proxima Nova"/>
              </a:rPr>
              <a:t>Staying on time</a:t>
            </a:r>
            <a:endParaRPr b="1">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There must be hard stop at 45 minutes for the next session to begin</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Gently, but firmy remind presenter of their time limit</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45 minutes past the hour, if presenters do not naturally end on their own, </a:t>
            </a:r>
            <a:r>
              <a:rPr b="1" lang="en" sz="1100">
                <a:solidFill>
                  <a:schemeClr val="lt1"/>
                </a:solidFill>
                <a:latin typeface="Proxima Nova"/>
                <a:ea typeface="Proxima Nova"/>
                <a:cs typeface="Proxima Nova"/>
                <a:sym typeface="Proxima Nova"/>
              </a:rPr>
              <a:t>turn your video and share the ending Thank You slide </a:t>
            </a:r>
            <a:r>
              <a:rPr lang="en" sz="1100">
                <a:solidFill>
                  <a:schemeClr val="lt1"/>
                </a:solidFill>
                <a:latin typeface="Proxima Nova"/>
                <a:ea typeface="Proxima Nova"/>
                <a:cs typeface="Proxima Nova"/>
                <a:sym typeface="Proxima Nova"/>
              </a:rPr>
              <a:t>(this will override anything currently being shared). </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This is usually enough to remind presenters their time is up. </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chemeClr val="lt1"/>
                </a:solidFill>
                <a:latin typeface="Proxima Nova"/>
                <a:ea typeface="Proxima Nova"/>
                <a:cs typeface="Proxima Nova"/>
                <a:sym typeface="Proxima Nova"/>
              </a:rPr>
              <a:t>Wrapping up</a:t>
            </a:r>
            <a:endParaRPr b="1">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Make closing announcements</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Click </a:t>
            </a:r>
            <a:r>
              <a:rPr b="1" lang="en" sz="1100">
                <a:solidFill>
                  <a:schemeClr val="lt1"/>
                </a:solidFill>
                <a:latin typeface="Proxima Nova"/>
                <a:ea typeface="Proxima Nova"/>
                <a:cs typeface="Proxima Nova"/>
                <a:sym typeface="Proxima Nova"/>
              </a:rPr>
              <a:t>End Meeting for All </a:t>
            </a:r>
            <a:r>
              <a:rPr lang="en" sz="1100">
                <a:solidFill>
                  <a:schemeClr val="lt1"/>
                </a:solidFill>
                <a:latin typeface="Proxima Nova"/>
                <a:ea typeface="Proxima Nova"/>
                <a:cs typeface="Proxima Nova"/>
                <a:sym typeface="Proxima Nova"/>
              </a:rPr>
              <a:t>to conclude and disconnect</a:t>
            </a:r>
            <a:endParaRPr sz="1100">
              <a:solidFill>
                <a:schemeClr val="lt1"/>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chemeClr val="lt1"/>
                </a:solidFill>
                <a:latin typeface="Proxima Nova"/>
                <a:ea typeface="Proxima Nova"/>
                <a:cs typeface="Proxima Nova"/>
                <a:sym typeface="Proxima Nova"/>
              </a:rPr>
              <a:t>Sign Out</a:t>
            </a:r>
            <a:endParaRPr b="1">
              <a:solidFill>
                <a:schemeClr val="lt1"/>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Sign out of the StriveScan Zoom account.</a:t>
            </a:r>
            <a:endParaRPr sz="1100">
              <a:solidFill>
                <a:schemeClr val="lt1"/>
              </a:solidFill>
              <a:latin typeface="Proxima Nova"/>
              <a:ea typeface="Proxima Nova"/>
              <a:cs typeface="Proxima Nova"/>
              <a:sym typeface="Proxima Nova"/>
            </a:endParaRPr>
          </a:p>
        </p:txBody>
      </p:sp>
      <p:sp>
        <p:nvSpPr>
          <p:cNvPr id="230" name="Google Shape;230;p29"/>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231" name="Google Shape;231;p29"/>
          <p:cNvPicPr preferRelativeResize="0"/>
          <p:nvPr/>
        </p:nvPicPr>
        <p:blipFill rotWithShape="1">
          <a:blip r:embed="rId4">
            <a:alphaModFix/>
          </a:blip>
          <a:srcRect b="15420" l="9862" r="7541" t="11464"/>
          <a:stretch/>
        </p:blipFill>
        <p:spPr>
          <a:xfrm>
            <a:off x="4253100" y="4120768"/>
            <a:ext cx="448850" cy="2132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5" name="Shape 235"/>
        <p:cNvGrpSpPr/>
        <p:nvPr/>
      </p:nvGrpSpPr>
      <p:grpSpPr>
        <a:xfrm>
          <a:off x="0" y="0"/>
          <a:ext cx="0" cy="0"/>
          <a:chOff x="0" y="0"/>
          <a:chExt cx="0" cy="0"/>
        </a:xfrm>
      </p:grpSpPr>
      <p:pic>
        <p:nvPicPr>
          <p:cNvPr id="236" name="Google Shape;236;p30"/>
          <p:cNvPicPr preferRelativeResize="0"/>
          <p:nvPr/>
        </p:nvPicPr>
        <p:blipFill rotWithShape="1">
          <a:blip r:embed="rId4">
            <a:alphaModFix amt="22000"/>
          </a:blip>
          <a:srcRect b="0" l="0" r="19730" t="0"/>
          <a:stretch/>
        </p:blipFill>
        <p:spPr>
          <a:xfrm>
            <a:off x="5576877" y="0"/>
            <a:ext cx="3567123" cy="5143500"/>
          </a:xfrm>
          <a:prstGeom prst="rect">
            <a:avLst/>
          </a:prstGeom>
          <a:noFill/>
          <a:ln>
            <a:noFill/>
          </a:ln>
        </p:spPr>
      </p:pic>
      <p:sp>
        <p:nvSpPr>
          <p:cNvPr id="237" name="Google Shape;237;p30"/>
          <p:cNvSpPr txBox="1"/>
          <p:nvPr>
            <p:ph type="ctrTitle"/>
          </p:nvPr>
        </p:nvSpPr>
        <p:spPr>
          <a:xfrm>
            <a:off x="311700" y="1430375"/>
            <a:ext cx="8520600" cy="5217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latin typeface="Proxima Nova"/>
                <a:ea typeface="Proxima Nova"/>
                <a:cs typeface="Proxima Nova"/>
                <a:sym typeface="Proxima Nova"/>
              </a:rPr>
              <a:t>Thank you for joining us!</a:t>
            </a:r>
            <a:endParaRPr sz="3600">
              <a:solidFill>
                <a:srgbClr val="FFFFFF"/>
              </a:solidFill>
              <a:latin typeface="Proxima Nova"/>
              <a:ea typeface="Proxima Nova"/>
              <a:cs typeface="Proxima Nova"/>
              <a:sym typeface="Proxima Nova"/>
            </a:endParaRPr>
          </a:p>
        </p:txBody>
      </p:sp>
      <p:sp>
        <p:nvSpPr>
          <p:cNvPr id="238" name="Google Shape;238;p30"/>
          <p:cNvSpPr txBox="1"/>
          <p:nvPr>
            <p:ph idx="1" type="subTitle"/>
          </p:nvPr>
        </p:nvSpPr>
        <p:spPr>
          <a:xfrm>
            <a:off x="311700" y="1081525"/>
            <a:ext cx="8520600" cy="3051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sz="2000">
                <a:solidFill>
                  <a:srgbClr val="CCCCCC"/>
                </a:solidFill>
                <a:latin typeface="Proxima Nova"/>
                <a:ea typeface="Proxima Nova"/>
                <a:cs typeface="Proxima Nova"/>
                <a:sym typeface="Proxima Nova"/>
              </a:rPr>
              <a:t>Virtual College Exploration</a:t>
            </a:r>
            <a:endParaRPr sz="2000">
              <a:solidFill>
                <a:srgbClr val="CCCCCC"/>
              </a:solidFill>
              <a:latin typeface="Proxima Nova"/>
              <a:ea typeface="Proxima Nova"/>
              <a:cs typeface="Proxima Nova"/>
              <a:sym typeface="Proxima Nova"/>
            </a:endParaRPr>
          </a:p>
        </p:txBody>
      </p:sp>
      <p:pic>
        <p:nvPicPr>
          <p:cNvPr id="239" name="Google Shape;239;p30"/>
          <p:cNvPicPr preferRelativeResize="0"/>
          <p:nvPr/>
        </p:nvPicPr>
        <p:blipFill>
          <a:blip r:embed="rId5">
            <a:alphaModFix/>
          </a:blip>
          <a:stretch>
            <a:fillRect/>
          </a:stretch>
        </p:blipFill>
        <p:spPr>
          <a:xfrm>
            <a:off x="3682237" y="4622425"/>
            <a:ext cx="1779525" cy="444875"/>
          </a:xfrm>
          <a:prstGeom prst="rect">
            <a:avLst/>
          </a:prstGeom>
          <a:noFill/>
          <a:ln>
            <a:noFill/>
          </a:ln>
        </p:spPr>
      </p:pic>
      <p:sp>
        <p:nvSpPr>
          <p:cNvPr id="240" name="Google Shape;240;p30"/>
          <p:cNvSpPr txBox="1"/>
          <p:nvPr/>
        </p:nvSpPr>
        <p:spPr>
          <a:xfrm>
            <a:off x="4174650" y="4427950"/>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sp>
        <p:nvSpPr>
          <p:cNvPr id="241" name="Google Shape;241;p30"/>
          <p:cNvSpPr txBox="1"/>
          <p:nvPr/>
        </p:nvSpPr>
        <p:spPr>
          <a:xfrm>
            <a:off x="1828800" y="2226150"/>
            <a:ext cx="6127500" cy="19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Proxima Nova"/>
                <a:ea typeface="Proxima Nova"/>
                <a:cs typeface="Proxima Nova"/>
                <a:sym typeface="Proxima Nova"/>
              </a:rPr>
              <a:t>👩‍💻  Quick Survey</a:t>
            </a:r>
            <a:endParaRPr b="1" sz="15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After you close this window a very quick, 4-question survey will appear.</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Sign up for more sessions</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Check out the schedule:  www.StriveScan.com/Virginia</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Recording will be available</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All sessions are being recorded and will be available at:  </a:t>
            </a:r>
            <a:r>
              <a:rPr lang="en" sz="1200">
                <a:solidFill>
                  <a:schemeClr val="dk1"/>
                </a:solidFill>
                <a:latin typeface="Proxima Nova"/>
                <a:ea typeface="Proxima Nova"/>
                <a:cs typeface="Proxima Nova"/>
                <a:sym typeface="Proxima Nova"/>
              </a:rPr>
              <a:t>www.StriveScan.com/Virginia</a:t>
            </a:r>
            <a:endParaRPr sz="1200" u="sng">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31"/>
          <p:cNvSpPr txBox="1"/>
          <p:nvPr/>
        </p:nvSpPr>
        <p:spPr>
          <a:xfrm>
            <a:off x="228600" y="1004525"/>
            <a:ext cx="50712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Troubleshooting</a:t>
            </a:r>
            <a:endParaRPr b="1"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Error: Another Meeting In-Progress</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If you try and enter your session 10 minutes prior to the start time and you get a message that another meeting is in-progress, DO NOT END OTHER MEETING, yet.  Press Cancel.</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The preceding webinar may be running long.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Try starting again </a:t>
            </a:r>
            <a:r>
              <a:rPr b="1" lang="en" sz="1100">
                <a:solidFill>
                  <a:srgbClr val="FFFFFF"/>
                </a:solidFill>
                <a:latin typeface="Proxima Nova"/>
                <a:ea typeface="Proxima Nova"/>
                <a:cs typeface="Proxima Nova"/>
                <a:sym typeface="Proxima Nova"/>
              </a:rPr>
              <a:t>8 minutes prior</a:t>
            </a:r>
            <a:r>
              <a:rPr lang="en" sz="1100">
                <a:solidFill>
                  <a:srgbClr val="FFFFFF"/>
                </a:solidFill>
                <a:latin typeface="Proxima Nova"/>
                <a:ea typeface="Proxima Nova"/>
                <a:cs typeface="Proxima Nova"/>
                <a:sym typeface="Proxima Nova"/>
              </a:rPr>
              <a:t>. </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b="1" lang="en" sz="1100">
                <a:solidFill>
                  <a:srgbClr val="FFFFFF"/>
                </a:solidFill>
                <a:latin typeface="Proxima Nova"/>
                <a:ea typeface="Proxima Nova"/>
                <a:cs typeface="Proxima Nova"/>
                <a:sym typeface="Proxima Nova"/>
              </a:rPr>
              <a:t>If message still appears, then End Other Meeting.</a:t>
            </a:r>
            <a:endParaRPr b="1"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Presenter’s Audio Not Working</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Have presenter check their Zoom Settings &gt; Audio.</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Virtual Background Not Working</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Requires a new-ish computer. </a:t>
            </a:r>
            <a:endParaRPr sz="1100">
              <a:solidFill>
                <a:srgbClr val="FFFFFF"/>
              </a:solidFill>
              <a:latin typeface="Proxima Nova"/>
              <a:ea typeface="Proxima Nova"/>
              <a:cs typeface="Proxima Nova"/>
              <a:sym typeface="Proxima Nova"/>
            </a:endParaRPr>
          </a:p>
        </p:txBody>
      </p:sp>
      <p:sp>
        <p:nvSpPr>
          <p:cNvPr id="247" name="Google Shape;247;p31"/>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248" name="Google Shape;248;p31"/>
          <p:cNvPicPr preferRelativeResize="0"/>
          <p:nvPr/>
        </p:nvPicPr>
        <p:blipFill>
          <a:blip r:embed="rId4">
            <a:alphaModFix/>
          </a:blip>
          <a:stretch>
            <a:fillRect/>
          </a:stretch>
        </p:blipFill>
        <p:spPr>
          <a:xfrm>
            <a:off x="5704425" y="1803225"/>
            <a:ext cx="2790150" cy="1020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4"/>
          <p:cNvSpPr txBox="1"/>
          <p:nvPr/>
        </p:nvSpPr>
        <p:spPr>
          <a:xfrm>
            <a:off x="4572000" y="2286000"/>
            <a:ext cx="38865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Sign up for more sessions</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This is one of many college presentations offered.</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Check out the schedule:  www.StriveScan.com/Virginia</a:t>
            </a:r>
            <a:endParaRPr sz="1200">
              <a:latin typeface="Proxima Nova"/>
              <a:ea typeface="Proxima Nova"/>
              <a:cs typeface="Proxima Nova"/>
              <a:sym typeface="Proxima Nova"/>
            </a:endParaRPr>
          </a:p>
        </p:txBody>
      </p:sp>
      <p:sp>
        <p:nvSpPr>
          <p:cNvPr id="80" name="Google Shape;80;p14"/>
          <p:cNvSpPr txBox="1"/>
          <p:nvPr>
            <p:ph type="ctrTitle"/>
          </p:nvPr>
        </p:nvSpPr>
        <p:spPr>
          <a:xfrm>
            <a:off x="457200" y="1108225"/>
            <a:ext cx="8229600" cy="5493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4000">
                <a:solidFill>
                  <a:srgbClr val="FFFFFF"/>
                </a:solidFill>
                <a:latin typeface="Proxima Nova"/>
                <a:ea typeface="Proxima Nova"/>
                <a:cs typeface="Proxima Nova"/>
                <a:sym typeface="Proxima Nova"/>
              </a:rPr>
              <a:t>Virtual College Exploration</a:t>
            </a:r>
            <a:endParaRPr sz="4000">
              <a:solidFill>
                <a:srgbClr val="FFFFFF"/>
              </a:solidFill>
              <a:latin typeface="Proxima Nova"/>
              <a:ea typeface="Proxima Nova"/>
              <a:cs typeface="Proxima Nova"/>
              <a:sym typeface="Proxima Nova"/>
            </a:endParaRPr>
          </a:p>
        </p:txBody>
      </p:sp>
      <p:sp>
        <p:nvSpPr>
          <p:cNvPr id="81" name="Google Shape;81;p14"/>
          <p:cNvSpPr txBox="1"/>
          <p:nvPr>
            <p:ph idx="1" type="subTitle"/>
          </p:nvPr>
        </p:nvSpPr>
        <p:spPr>
          <a:xfrm>
            <a:off x="457200" y="1727700"/>
            <a:ext cx="8229600" cy="3045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i="1" lang="en" sz="2000">
                <a:solidFill>
                  <a:srgbClr val="CCCCCC"/>
                </a:solidFill>
                <a:latin typeface="Proxima Nova"/>
                <a:ea typeface="Proxima Nova"/>
                <a:cs typeface="Proxima Nova"/>
                <a:sym typeface="Proxima Nova"/>
              </a:rPr>
              <a:t>for all </a:t>
            </a:r>
            <a:r>
              <a:rPr i="1" lang="en" sz="2000">
                <a:solidFill>
                  <a:srgbClr val="CCCCCC"/>
                </a:solidFill>
              </a:rPr>
              <a:t>Virginia</a:t>
            </a:r>
            <a:r>
              <a:rPr i="1" lang="en" sz="2000">
                <a:solidFill>
                  <a:srgbClr val="CCCCCC"/>
                </a:solidFill>
                <a:latin typeface="Proxima Nova"/>
                <a:ea typeface="Proxima Nova"/>
                <a:cs typeface="Proxima Nova"/>
                <a:sym typeface="Proxima Nova"/>
              </a:rPr>
              <a:t> students</a:t>
            </a:r>
            <a:endParaRPr i="1" sz="2000">
              <a:solidFill>
                <a:srgbClr val="CCCCCC"/>
              </a:solidFill>
              <a:latin typeface="Proxima Nova"/>
              <a:ea typeface="Proxima Nova"/>
              <a:cs typeface="Proxima Nova"/>
              <a:sym typeface="Proxima Nova"/>
            </a:endParaRPr>
          </a:p>
        </p:txBody>
      </p:sp>
      <p:pic>
        <p:nvPicPr>
          <p:cNvPr id="82" name="Google Shape;82;p14"/>
          <p:cNvPicPr preferRelativeResize="0"/>
          <p:nvPr/>
        </p:nvPicPr>
        <p:blipFill>
          <a:blip r:embed="rId4">
            <a:alphaModFix/>
          </a:blip>
          <a:stretch>
            <a:fillRect/>
          </a:stretch>
        </p:blipFill>
        <p:spPr>
          <a:xfrm>
            <a:off x="3682237" y="4622425"/>
            <a:ext cx="1779525" cy="444875"/>
          </a:xfrm>
          <a:prstGeom prst="rect">
            <a:avLst/>
          </a:prstGeom>
          <a:noFill/>
          <a:ln>
            <a:noFill/>
          </a:ln>
        </p:spPr>
      </p:pic>
      <p:sp>
        <p:nvSpPr>
          <p:cNvPr id="83" name="Google Shape;83;p14"/>
          <p:cNvSpPr txBox="1"/>
          <p:nvPr/>
        </p:nvSpPr>
        <p:spPr>
          <a:xfrm>
            <a:off x="4174650" y="4427950"/>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sp>
        <p:nvSpPr>
          <p:cNvPr id="84" name="Google Shape;84;p14"/>
          <p:cNvSpPr txBox="1"/>
          <p:nvPr/>
        </p:nvSpPr>
        <p:spPr>
          <a:xfrm>
            <a:off x="685500" y="2302350"/>
            <a:ext cx="38865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Proxima Nova"/>
                <a:ea typeface="Proxima Nova"/>
                <a:cs typeface="Proxima Nova"/>
                <a:sym typeface="Proxima Nova"/>
              </a:rPr>
              <a:t>💬  </a:t>
            </a:r>
            <a:r>
              <a:rPr b="1" lang="en">
                <a:solidFill>
                  <a:srgbClr val="FFFFFF"/>
                </a:solidFill>
                <a:latin typeface="Proxima Nova"/>
                <a:ea typeface="Proxima Nova"/>
                <a:cs typeface="Proxima Nova"/>
                <a:sym typeface="Proxima Nova"/>
              </a:rPr>
              <a:t>How do I ask questions?</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Use the Q&amp;A button to type your questions</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to the presenters at any time: </a:t>
            </a:r>
            <a:endParaRPr sz="1200">
              <a:latin typeface="Proxima Nova"/>
              <a:ea typeface="Proxima Nova"/>
              <a:cs typeface="Proxima Nova"/>
              <a:sym typeface="Proxima Nova"/>
            </a:endParaRPr>
          </a:p>
        </p:txBody>
      </p:sp>
      <p:sp>
        <p:nvSpPr>
          <p:cNvPr id="85" name="Google Shape;85;p14"/>
          <p:cNvSpPr txBox="1"/>
          <p:nvPr/>
        </p:nvSpPr>
        <p:spPr>
          <a:xfrm>
            <a:off x="685500" y="3200400"/>
            <a:ext cx="38865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Proxima Nova"/>
                <a:ea typeface="Proxima Nova"/>
                <a:cs typeface="Proxima Nova"/>
                <a:sym typeface="Proxima Nova"/>
              </a:rPr>
              <a:t>📷   Your camera &amp; microphone are OFF</a:t>
            </a:r>
            <a:endParaRPr b="1" sz="15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You are muted and your video is off.</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The panelists can’t see or hear you.</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p:txBody>
      </p:sp>
      <p:sp>
        <p:nvSpPr>
          <p:cNvPr id="86" name="Google Shape;86;p14"/>
          <p:cNvSpPr txBox="1"/>
          <p:nvPr/>
        </p:nvSpPr>
        <p:spPr>
          <a:xfrm>
            <a:off x="4572000" y="3200400"/>
            <a:ext cx="3657900" cy="8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Recording will be available</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All sessions are being recorded and will be available at:  </a:t>
            </a:r>
            <a:r>
              <a:rPr lang="en" sz="1200">
                <a:latin typeface="Proxima Nova"/>
                <a:ea typeface="Proxima Nova"/>
                <a:cs typeface="Proxima Nova"/>
                <a:sym typeface="Proxima Nova"/>
              </a:rPr>
              <a:t>www.StriveScan.com/Virginia</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latin typeface="Proxima Nova"/>
              <a:ea typeface="Proxima Nova"/>
              <a:cs typeface="Proxima Nova"/>
              <a:sym typeface="Proxima Nova"/>
            </a:endParaRPr>
          </a:p>
        </p:txBody>
      </p:sp>
      <p:sp>
        <p:nvSpPr>
          <p:cNvPr id="87" name="Google Shape;87;p14"/>
          <p:cNvSpPr txBox="1"/>
          <p:nvPr/>
        </p:nvSpPr>
        <p:spPr>
          <a:xfrm>
            <a:off x="724950" y="3243975"/>
            <a:ext cx="313500" cy="30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2550">
                <a:solidFill>
                  <a:srgbClr val="FFFFFF"/>
                </a:solidFill>
              </a:rPr>
              <a:t>🚫</a:t>
            </a:r>
            <a:endParaRPr sz="2550">
              <a:solidFill>
                <a:srgbClr val="FFFFFF"/>
              </a:solidFill>
            </a:endParaRPr>
          </a:p>
        </p:txBody>
      </p:sp>
      <p:pic>
        <p:nvPicPr>
          <p:cNvPr id="88" name="Google Shape;88;p14"/>
          <p:cNvPicPr preferRelativeResize="0"/>
          <p:nvPr/>
        </p:nvPicPr>
        <p:blipFill rotWithShape="1">
          <a:blip r:embed="rId5">
            <a:alphaModFix amt="22000"/>
          </a:blip>
          <a:srcRect b="0" l="0" r="19730" t="0"/>
          <a:stretch/>
        </p:blipFill>
        <p:spPr>
          <a:xfrm>
            <a:off x="5576877" y="0"/>
            <a:ext cx="3567123" cy="5143500"/>
          </a:xfrm>
          <a:prstGeom prst="rect">
            <a:avLst/>
          </a:prstGeom>
          <a:noFill/>
          <a:ln>
            <a:noFill/>
          </a:ln>
        </p:spPr>
      </p:pic>
      <p:pic>
        <p:nvPicPr>
          <p:cNvPr id="89" name="Google Shape;89;p14"/>
          <p:cNvPicPr preferRelativeResize="0"/>
          <p:nvPr/>
        </p:nvPicPr>
        <p:blipFill>
          <a:blip r:embed="rId6">
            <a:alphaModFix/>
          </a:blip>
          <a:stretch>
            <a:fillRect/>
          </a:stretch>
        </p:blipFill>
        <p:spPr>
          <a:xfrm>
            <a:off x="2814500" y="2854950"/>
            <a:ext cx="456750" cy="304500"/>
          </a:xfrm>
          <a:prstGeom prst="rect">
            <a:avLst/>
          </a:prstGeom>
          <a:noFill/>
          <a:ln>
            <a:noFill/>
          </a:ln>
          <a:effectLst>
            <a:outerShdw blurRad="14288" rotWithShape="0" algn="bl" dist="9525">
              <a:srgbClr val="000000">
                <a:alpha val="1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Google Shape;253;p32"/>
          <p:cNvSpPr txBox="1"/>
          <p:nvPr/>
        </p:nvSpPr>
        <p:spPr>
          <a:xfrm>
            <a:off x="228600" y="1004525"/>
            <a:ext cx="75447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Troubleshooting</a:t>
            </a:r>
            <a:endParaRPr b="1"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Disruptive Attendee in the Q&amp;A</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Due to our security settings, attendees have limited ways to disrupt the presentation. </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Attendees cannot speak, turn on their video, or share their screens.</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Chat between attendees has been disabled.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While we think it unlikely, we want you to be prepared.</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If a student/attendee writes an inappropriate question in the Q&amp;A, “dismiss” the question to hide it.</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As long as panelists DO NOT type an answer to  the question or click Answer Live, then no other students will see the question. (Only the panelists see the unanswered Q&amp;A.)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Remove the attendee:</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Press the </a:t>
            </a:r>
            <a:r>
              <a:rPr b="1" lang="en" sz="1100">
                <a:solidFill>
                  <a:srgbClr val="FFFFFF"/>
                </a:solidFill>
                <a:latin typeface="Proxima Nova"/>
                <a:ea typeface="Proxima Nova"/>
                <a:cs typeface="Proxima Nova"/>
                <a:sym typeface="Proxima Nova"/>
              </a:rPr>
              <a:t>Participants</a:t>
            </a:r>
            <a:r>
              <a:rPr lang="en" sz="1100">
                <a:solidFill>
                  <a:srgbClr val="FFFFFF"/>
                </a:solidFill>
                <a:latin typeface="Proxima Nova"/>
                <a:ea typeface="Proxima Nova"/>
                <a:cs typeface="Proxima Nova"/>
                <a:sym typeface="Proxima Nova"/>
              </a:rPr>
              <a:t>	button		</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Switch to the </a:t>
            </a:r>
            <a:r>
              <a:rPr b="1" lang="en" sz="1100">
                <a:solidFill>
                  <a:srgbClr val="FFFFFF"/>
                </a:solidFill>
                <a:latin typeface="Proxima Nova"/>
                <a:ea typeface="Proxima Nova"/>
                <a:cs typeface="Proxima Nova"/>
                <a:sym typeface="Proxima Nova"/>
              </a:rPr>
              <a:t>Attendees</a:t>
            </a:r>
            <a:r>
              <a:rPr lang="en" sz="1100">
                <a:solidFill>
                  <a:srgbClr val="FFFFFF"/>
                </a:solidFill>
                <a:latin typeface="Proxima Nova"/>
                <a:ea typeface="Proxima Nova"/>
                <a:cs typeface="Proxima Nova"/>
                <a:sym typeface="Proxima Nova"/>
              </a:rPr>
              <a:t> tab</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Find the Attendee’s name from the list </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Click the </a:t>
            </a:r>
            <a:r>
              <a:rPr b="1" lang="en" sz="1100">
                <a:solidFill>
                  <a:srgbClr val="FFFFFF"/>
                </a:solidFill>
                <a:latin typeface="Proxima Nova"/>
                <a:ea typeface="Proxima Nova"/>
                <a:cs typeface="Proxima Nova"/>
                <a:sym typeface="Proxima Nova"/>
              </a:rPr>
              <a:t>More</a:t>
            </a:r>
            <a:r>
              <a:rPr lang="en" sz="1100">
                <a:solidFill>
                  <a:srgbClr val="FFFFFF"/>
                </a:solidFill>
                <a:latin typeface="Proxima Nova"/>
                <a:ea typeface="Proxima Nova"/>
                <a:cs typeface="Proxima Nova"/>
                <a:sym typeface="Proxima Nova"/>
              </a:rPr>
              <a:t> menu next to their name</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Select </a:t>
            </a:r>
            <a:r>
              <a:rPr b="1" lang="en" sz="1100">
                <a:solidFill>
                  <a:srgbClr val="FFFFFF"/>
                </a:solidFill>
                <a:latin typeface="Proxima Nova"/>
                <a:ea typeface="Proxima Nova"/>
                <a:cs typeface="Proxima Nova"/>
                <a:sym typeface="Proxima Nova"/>
              </a:rPr>
              <a:t>Remove</a:t>
            </a:r>
            <a:r>
              <a:rPr lang="en" sz="1100">
                <a:solidFill>
                  <a:srgbClr val="FFFFFF"/>
                </a:solidFill>
                <a:latin typeface="Proxima Nova"/>
                <a:ea typeface="Proxima Nova"/>
                <a:cs typeface="Proxima Nova"/>
                <a:sym typeface="Proxima Nova"/>
              </a:rPr>
              <a:t> to disconnect the person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Report immediately to </a:t>
            </a:r>
            <a:r>
              <a:rPr b="1" lang="en" sz="1100">
                <a:solidFill>
                  <a:srgbClr val="FFFFFF"/>
                </a:solidFill>
                <a:latin typeface="Proxima Nova"/>
                <a:ea typeface="Proxima Nova"/>
                <a:cs typeface="Proxima Nova"/>
                <a:sym typeface="Proxima Nova"/>
              </a:rPr>
              <a:t>help@strivescan.com</a:t>
            </a:r>
            <a:endParaRPr b="1" sz="1100">
              <a:solidFill>
                <a:srgbClr val="FFFFFF"/>
              </a:solidFill>
              <a:latin typeface="Proxima Nova"/>
              <a:ea typeface="Proxima Nova"/>
              <a:cs typeface="Proxima Nova"/>
              <a:sym typeface="Proxima Nova"/>
            </a:endParaRPr>
          </a:p>
        </p:txBody>
      </p:sp>
      <p:sp>
        <p:nvSpPr>
          <p:cNvPr id="254" name="Google Shape;254;p32"/>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255" name="Google Shape;255;p32"/>
          <p:cNvPicPr preferRelativeResize="0"/>
          <p:nvPr/>
        </p:nvPicPr>
        <p:blipFill rotWithShape="1">
          <a:blip r:embed="rId4">
            <a:alphaModFix/>
          </a:blip>
          <a:srcRect b="7617" l="26307" r="67870" t="87180"/>
          <a:stretch/>
        </p:blipFill>
        <p:spPr>
          <a:xfrm>
            <a:off x="3922650" y="3539900"/>
            <a:ext cx="914850" cy="520951"/>
          </a:xfrm>
          <a:prstGeom prst="rect">
            <a:avLst/>
          </a:prstGeom>
          <a:noFill/>
          <a:ln>
            <a:noFill/>
          </a:ln>
          <a:effectLst>
            <a:outerShdw blurRad="57150" rotWithShape="0" algn="bl" dir="5400000" dist="19050">
              <a:srgbClr val="000000">
                <a:alpha val="50000"/>
              </a:srgbClr>
            </a:outerShdw>
          </a:effectLst>
        </p:spPr>
      </p:pic>
      <p:grpSp>
        <p:nvGrpSpPr>
          <p:cNvPr id="256" name="Google Shape;256;p32"/>
          <p:cNvGrpSpPr/>
          <p:nvPr/>
        </p:nvGrpSpPr>
        <p:grpSpPr>
          <a:xfrm>
            <a:off x="4971675" y="3406200"/>
            <a:ext cx="2950101" cy="1382475"/>
            <a:chOff x="4971675" y="3177600"/>
            <a:chExt cx="2950101" cy="1382475"/>
          </a:xfrm>
        </p:grpSpPr>
        <p:pic>
          <p:nvPicPr>
            <p:cNvPr id="257" name="Google Shape;257;p32"/>
            <p:cNvPicPr preferRelativeResize="0"/>
            <p:nvPr/>
          </p:nvPicPr>
          <p:blipFill rotWithShape="1">
            <a:blip r:embed="rId5">
              <a:alphaModFix/>
            </a:blip>
            <a:srcRect b="63244" l="0" r="0" t="0"/>
            <a:stretch/>
          </p:blipFill>
          <p:spPr>
            <a:xfrm>
              <a:off x="4971675" y="3177600"/>
              <a:ext cx="2950101" cy="1382475"/>
            </a:xfrm>
            <a:prstGeom prst="rect">
              <a:avLst/>
            </a:prstGeom>
            <a:noFill/>
            <a:ln>
              <a:noFill/>
            </a:ln>
          </p:spPr>
        </p:pic>
        <p:sp>
          <p:nvSpPr>
            <p:cNvPr id="258" name="Google Shape;258;p32"/>
            <p:cNvSpPr/>
            <p:nvPr/>
          </p:nvSpPr>
          <p:spPr>
            <a:xfrm>
              <a:off x="6729626" y="4189000"/>
              <a:ext cx="714600" cy="2943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33"/>
          <p:cNvSpPr txBox="1"/>
          <p:nvPr/>
        </p:nvSpPr>
        <p:spPr>
          <a:xfrm>
            <a:off x="228600" y="1004525"/>
            <a:ext cx="75447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Troubleshooting</a:t>
            </a:r>
            <a:endParaRPr b="1"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Presenter No Show</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It’s unlikely: Presenters are sent reminder emails one day and one hour before their session start time.</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If no presenters show up, stay in the Practice Session. Hopefully they’re just running behind.</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b="1" lang="en" sz="1100">
                <a:solidFill>
                  <a:srgbClr val="FFFFFF"/>
                </a:solidFill>
                <a:latin typeface="Proxima Nova"/>
                <a:ea typeface="Proxima Nova"/>
                <a:cs typeface="Proxima Nova"/>
                <a:sym typeface="Proxima Nova"/>
              </a:rPr>
              <a:t>10 minutes after the session’s start time: </a:t>
            </a:r>
            <a:endParaRPr b="1"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Start the webinar. </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Announce to the audience: </a:t>
            </a:r>
            <a:br>
              <a:rPr lang="en" sz="1100">
                <a:solidFill>
                  <a:srgbClr val="FFFFFF"/>
                </a:solidFill>
                <a:latin typeface="Proxima Nova"/>
                <a:ea typeface="Proxima Nova"/>
                <a:cs typeface="Proxima Nova"/>
                <a:sym typeface="Proxima Nova"/>
              </a:rPr>
            </a:br>
            <a:r>
              <a:rPr lang="en" sz="1100">
                <a:solidFill>
                  <a:srgbClr val="FFFFFF"/>
                </a:solidFill>
                <a:latin typeface="Proxima Nova"/>
                <a:ea typeface="Proxima Nova"/>
                <a:cs typeface="Proxima Nova"/>
                <a:sym typeface="Proxima Nova"/>
              </a:rPr>
              <a:t>“Unfortunately the presenter are unavailable and the session has been canceled. </a:t>
            </a:r>
            <a:br>
              <a:rPr lang="en" sz="1100">
                <a:solidFill>
                  <a:srgbClr val="FFFFFF"/>
                </a:solidFill>
                <a:latin typeface="Proxima Nova"/>
                <a:ea typeface="Proxima Nova"/>
                <a:cs typeface="Proxima Nova"/>
                <a:sym typeface="Proxima Nova"/>
              </a:rPr>
            </a:br>
            <a:r>
              <a:rPr lang="en" sz="1100">
                <a:solidFill>
                  <a:schemeClr val="lt1"/>
                </a:solidFill>
                <a:latin typeface="Proxima Nova"/>
                <a:ea typeface="Proxima Nova"/>
                <a:cs typeface="Proxima Nova"/>
                <a:sym typeface="Proxima Nova"/>
              </a:rPr>
              <a:t>We apologize for the inconvenience. </a:t>
            </a:r>
            <a:r>
              <a:rPr lang="en" sz="1100">
                <a:solidFill>
                  <a:srgbClr val="FFFFFF"/>
                </a:solidFill>
                <a:latin typeface="Proxima Nova"/>
                <a:ea typeface="Proxima Nova"/>
                <a:cs typeface="Proxima Nova"/>
                <a:sym typeface="Proxima Nova"/>
              </a:rPr>
              <a:t>”</a:t>
            </a:r>
            <a:endParaRPr sz="1100">
              <a:solidFill>
                <a:srgbClr val="FFFFFF"/>
              </a:solidFill>
              <a:latin typeface="Proxima Nova"/>
              <a:ea typeface="Proxima Nova"/>
              <a:cs typeface="Proxima Nova"/>
              <a:sym typeface="Proxima Nova"/>
            </a:endParaRPr>
          </a:p>
          <a:p>
            <a:pPr indent="-298450" lvl="1" marL="9144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End the webinar.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b="1" lang="en" sz="1100">
                <a:solidFill>
                  <a:srgbClr val="FFFFFF"/>
                </a:solidFill>
                <a:latin typeface="Proxima Nova"/>
                <a:ea typeface="Proxima Nova"/>
                <a:cs typeface="Proxima Nova"/>
                <a:sym typeface="Proxima Nova"/>
              </a:rPr>
              <a:t>Notify help@strivescan.com </a:t>
            </a:r>
            <a:r>
              <a:rPr lang="en" sz="1100">
                <a:solidFill>
                  <a:srgbClr val="FFFFFF"/>
                </a:solidFill>
                <a:latin typeface="Proxima Nova"/>
                <a:ea typeface="Proxima Nova"/>
                <a:cs typeface="Proxima Nova"/>
                <a:sym typeface="Proxima Nova"/>
              </a:rPr>
              <a:t>and</a:t>
            </a:r>
            <a:r>
              <a:rPr b="1" lang="en" sz="1100">
                <a:solidFill>
                  <a:srgbClr val="FFFFFF"/>
                </a:solidFill>
                <a:latin typeface="Proxima Nova"/>
                <a:ea typeface="Proxima Nova"/>
                <a:cs typeface="Proxima Nova"/>
                <a:sym typeface="Proxima Nova"/>
              </a:rPr>
              <a:t> VACRAO Leadership (email is on the final slide)</a:t>
            </a:r>
            <a:endParaRPr b="1" sz="1100">
              <a:solidFill>
                <a:srgbClr val="FFFFFF"/>
              </a:solidFill>
              <a:latin typeface="Proxima Nova"/>
              <a:ea typeface="Proxima Nova"/>
              <a:cs typeface="Proxima Nova"/>
              <a:sym typeface="Proxima Nova"/>
            </a:endParaRPr>
          </a:p>
        </p:txBody>
      </p:sp>
      <p:sp>
        <p:nvSpPr>
          <p:cNvPr id="264" name="Google Shape;264;p33"/>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34"/>
          <p:cNvSpPr txBox="1"/>
          <p:nvPr>
            <p:ph type="ctrTitle"/>
          </p:nvPr>
        </p:nvSpPr>
        <p:spPr>
          <a:xfrm>
            <a:off x="457200" y="1673879"/>
            <a:ext cx="8229600" cy="5493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4000">
                <a:solidFill>
                  <a:srgbClr val="FFFFFF"/>
                </a:solidFill>
                <a:latin typeface="Proxima Nova"/>
                <a:ea typeface="Proxima Nova"/>
                <a:cs typeface="Proxima Nova"/>
                <a:sym typeface="Proxima Nova"/>
              </a:rPr>
              <a:t>Virtual College Exploration</a:t>
            </a:r>
            <a:endParaRPr sz="4000">
              <a:solidFill>
                <a:srgbClr val="FFFFFF"/>
              </a:solidFill>
              <a:latin typeface="Proxima Nova"/>
              <a:ea typeface="Proxima Nova"/>
              <a:cs typeface="Proxima Nova"/>
              <a:sym typeface="Proxima Nova"/>
            </a:endParaRPr>
          </a:p>
        </p:txBody>
      </p:sp>
      <p:sp>
        <p:nvSpPr>
          <p:cNvPr id="270" name="Google Shape;270;p34"/>
          <p:cNvSpPr txBox="1"/>
          <p:nvPr>
            <p:ph idx="1" type="subTitle"/>
          </p:nvPr>
        </p:nvSpPr>
        <p:spPr>
          <a:xfrm>
            <a:off x="457200" y="2293354"/>
            <a:ext cx="8229600" cy="3045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i="1" lang="en" sz="2000">
                <a:solidFill>
                  <a:srgbClr val="CCCCCC"/>
                </a:solidFill>
                <a:latin typeface="Proxima Nova"/>
                <a:ea typeface="Proxima Nova"/>
                <a:cs typeface="Proxima Nova"/>
                <a:sym typeface="Proxima Nova"/>
              </a:rPr>
              <a:t>for all </a:t>
            </a:r>
            <a:r>
              <a:rPr i="1" lang="en" sz="2000">
                <a:solidFill>
                  <a:srgbClr val="CCCCCC"/>
                </a:solidFill>
              </a:rPr>
              <a:t>Virginia</a:t>
            </a:r>
            <a:r>
              <a:rPr i="1" lang="en" sz="2000">
                <a:solidFill>
                  <a:srgbClr val="CCCCCC"/>
                </a:solidFill>
                <a:latin typeface="Proxima Nova"/>
                <a:ea typeface="Proxima Nova"/>
                <a:cs typeface="Proxima Nova"/>
                <a:sym typeface="Proxima Nova"/>
              </a:rPr>
              <a:t> students</a:t>
            </a:r>
            <a:endParaRPr i="1" sz="2000">
              <a:solidFill>
                <a:srgbClr val="CCCCCC"/>
              </a:solidFill>
            </a:endParaRPr>
          </a:p>
        </p:txBody>
      </p:sp>
      <p:pic>
        <p:nvPicPr>
          <p:cNvPr id="271" name="Google Shape;271;p34"/>
          <p:cNvPicPr preferRelativeResize="0"/>
          <p:nvPr/>
        </p:nvPicPr>
        <p:blipFill>
          <a:blip r:embed="rId4">
            <a:alphaModFix/>
          </a:blip>
          <a:stretch>
            <a:fillRect/>
          </a:stretch>
        </p:blipFill>
        <p:spPr>
          <a:xfrm>
            <a:off x="3682237" y="4622425"/>
            <a:ext cx="1779525" cy="444875"/>
          </a:xfrm>
          <a:prstGeom prst="rect">
            <a:avLst/>
          </a:prstGeom>
          <a:noFill/>
          <a:ln>
            <a:noFill/>
          </a:ln>
        </p:spPr>
      </p:pic>
      <p:sp>
        <p:nvSpPr>
          <p:cNvPr id="272" name="Google Shape;272;p34"/>
          <p:cNvSpPr txBox="1"/>
          <p:nvPr/>
        </p:nvSpPr>
        <p:spPr>
          <a:xfrm>
            <a:off x="4174650" y="4427950"/>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sp>
        <p:nvSpPr>
          <p:cNvPr id="273" name="Google Shape;273;p34"/>
          <p:cNvSpPr txBox="1"/>
          <p:nvPr>
            <p:ph idx="1" type="subTitle"/>
          </p:nvPr>
        </p:nvSpPr>
        <p:spPr>
          <a:xfrm>
            <a:off x="457200" y="2969049"/>
            <a:ext cx="8229600" cy="14589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sz="2100">
                <a:solidFill>
                  <a:srgbClr val="FFFFFF"/>
                </a:solidFill>
                <a:latin typeface="Arial"/>
                <a:ea typeface="Arial"/>
                <a:cs typeface="Arial"/>
                <a:sym typeface="Arial"/>
              </a:rPr>
              <a:t>help@strivescan.com</a:t>
            </a:r>
            <a:endParaRPr sz="2100">
              <a:solidFill>
                <a:srgbClr val="FFFFFF"/>
              </a:solidFill>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100">
                <a:solidFill>
                  <a:schemeClr val="lt1"/>
                </a:solidFill>
                <a:latin typeface="Arial"/>
                <a:ea typeface="Arial"/>
                <a:cs typeface="Arial"/>
                <a:sym typeface="Arial"/>
              </a:rPr>
              <a:t>Sarah Lindberg: slindber@umw.edu</a:t>
            </a:r>
            <a:endParaRPr sz="2100">
              <a:solidFill>
                <a:schemeClr val="lt1"/>
              </a:solidFill>
              <a:latin typeface="Arial"/>
              <a:ea typeface="Arial"/>
              <a:cs typeface="Arial"/>
              <a:sym typeface="Arial"/>
            </a:endParaRPr>
          </a:p>
          <a:p>
            <a:pPr indent="0" lvl="0" marL="0" rtl="0" algn="ctr">
              <a:lnSpc>
                <a:spcPct val="125000"/>
              </a:lnSpc>
              <a:spcBef>
                <a:spcPts val="1600"/>
              </a:spcBef>
              <a:spcAft>
                <a:spcPts val="800"/>
              </a:spcAft>
              <a:buNone/>
            </a:pPr>
            <a:r>
              <a:rPr b="1" lang="en" sz="2100">
                <a:solidFill>
                  <a:schemeClr val="lt1"/>
                </a:solidFill>
              </a:rPr>
              <a:t>https://strivefair.com/vacrao-slides</a:t>
            </a:r>
            <a:endParaRPr b="1" sz="3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4">
            <a:alphaModFix amt="22000"/>
          </a:blip>
          <a:srcRect b="0" l="0" r="19730" t="0"/>
          <a:stretch/>
        </p:blipFill>
        <p:spPr>
          <a:xfrm>
            <a:off x="5576877" y="0"/>
            <a:ext cx="3567123" cy="5143500"/>
          </a:xfrm>
          <a:prstGeom prst="rect">
            <a:avLst/>
          </a:prstGeom>
          <a:noFill/>
          <a:ln>
            <a:noFill/>
          </a:ln>
        </p:spPr>
      </p:pic>
      <p:sp>
        <p:nvSpPr>
          <p:cNvPr id="95" name="Google Shape;95;p15"/>
          <p:cNvSpPr txBox="1"/>
          <p:nvPr>
            <p:ph type="ctrTitle"/>
          </p:nvPr>
        </p:nvSpPr>
        <p:spPr>
          <a:xfrm>
            <a:off x="311700" y="1430375"/>
            <a:ext cx="8520600" cy="5217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latin typeface="Proxima Nova"/>
                <a:ea typeface="Proxima Nova"/>
                <a:cs typeface="Proxima Nova"/>
                <a:sym typeface="Proxima Nova"/>
              </a:rPr>
              <a:t>Thank you for joining us!</a:t>
            </a:r>
            <a:endParaRPr sz="3600">
              <a:solidFill>
                <a:srgbClr val="FFFFFF"/>
              </a:solidFill>
              <a:latin typeface="Proxima Nova"/>
              <a:ea typeface="Proxima Nova"/>
              <a:cs typeface="Proxima Nova"/>
              <a:sym typeface="Proxima Nova"/>
            </a:endParaRPr>
          </a:p>
        </p:txBody>
      </p:sp>
      <p:sp>
        <p:nvSpPr>
          <p:cNvPr id="96" name="Google Shape;96;p15"/>
          <p:cNvSpPr txBox="1"/>
          <p:nvPr>
            <p:ph idx="1" type="subTitle"/>
          </p:nvPr>
        </p:nvSpPr>
        <p:spPr>
          <a:xfrm>
            <a:off x="311700" y="1081525"/>
            <a:ext cx="8520600" cy="3051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sz="2000">
                <a:solidFill>
                  <a:srgbClr val="CCCCCC"/>
                </a:solidFill>
                <a:latin typeface="Proxima Nova"/>
                <a:ea typeface="Proxima Nova"/>
                <a:cs typeface="Proxima Nova"/>
                <a:sym typeface="Proxima Nova"/>
              </a:rPr>
              <a:t>Virtual College Exploration</a:t>
            </a:r>
            <a:endParaRPr sz="2000">
              <a:solidFill>
                <a:srgbClr val="CCCCCC"/>
              </a:solidFill>
              <a:latin typeface="Proxima Nova"/>
              <a:ea typeface="Proxima Nova"/>
              <a:cs typeface="Proxima Nova"/>
              <a:sym typeface="Proxima Nova"/>
            </a:endParaRPr>
          </a:p>
        </p:txBody>
      </p:sp>
      <p:pic>
        <p:nvPicPr>
          <p:cNvPr id="97" name="Google Shape;97;p15"/>
          <p:cNvPicPr preferRelativeResize="0"/>
          <p:nvPr/>
        </p:nvPicPr>
        <p:blipFill>
          <a:blip r:embed="rId5">
            <a:alphaModFix/>
          </a:blip>
          <a:stretch>
            <a:fillRect/>
          </a:stretch>
        </p:blipFill>
        <p:spPr>
          <a:xfrm>
            <a:off x="3682237" y="4622425"/>
            <a:ext cx="1779525" cy="444875"/>
          </a:xfrm>
          <a:prstGeom prst="rect">
            <a:avLst/>
          </a:prstGeom>
          <a:noFill/>
          <a:ln>
            <a:noFill/>
          </a:ln>
        </p:spPr>
      </p:pic>
      <p:sp>
        <p:nvSpPr>
          <p:cNvPr id="98" name="Google Shape;98;p15"/>
          <p:cNvSpPr txBox="1"/>
          <p:nvPr/>
        </p:nvSpPr>
        <p:spPr>
          <a:xfrm>
            <a:off x="4174650" y="4427950"/>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sp>
        <p:nvSpPr>
          <p:cNvPr id="99" name="Google Shape;99;p15"/>
          <p:cNvSpPr txBox="1"/>
          <p:nvPr/>
        </p:nvSpPr>
        <p:spPr>
          <a:xfrm>
            <a:off x="1828800" y="2226150"/>
            <a:ext cx="6041400" cy="195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Proxima Nova"/>
                <a:ea typeface="Proxima Nova"/>
                <a:cs typeface="Proxima Nova"/>
                <a:sym typeface="Proxima Nova"/>
              </a:rPr>
              <a:t>👩‍💻  Quick Survey</a:t>
            </a:r>
            <a:endParaRPr b="1" sz="15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latin typeface="Proxima Nova"/>
                <a:ea typeface="Proxima Nova"/>
                <a:cs typeface="Proxima Nova"/>
                <a:sym typeface="Proxima Nova"/>
              </a:rPr>
              <a:t>After you close this window a very quick, 4-question survey will appear.</a:t>
            </a:r>
            <a:endParaRPr sz="12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Sign up for more sessions</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Check out the schedule:  </a:t>
            </a:r>
            <a:r>
              <a:rPr lang="en" sz="1200">
                <a:solidFill>
                  <a:schemeClr val="dk1"/>
                </a:solidFill>
                <a:latin typeface="Proxima Nova"/>
                <a:ea typeface="Proxima Nova"/>
                <a:cs typeface="Proxima Nova"/>
                <a:sym typeface="Proxima Nova"/>
              </a:rPr>
              <a:t>www.StriveScan.com/Virginia</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b="1" lang="en">
                <a:solidFill>
                  <a:srgbClr val="FFFFFF"/>
                </a:solidFill>
                <a:latin typeface="Proxima Nova"/>
                <a:ea typeface="Proxima Nova"/>
                <a:cs typeface="Proxima Nova"/>
                <a:sym typeface="Proxima Nova"/>
              </a:rPr>
              <a:t>📺  Recording will be available</a:t>
            </a:r>
            <a:endParaRPr b="1">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chemeClr val="dk1"/>
                </a:solidFill>
                <a:latin typeface="Proxima Nova"/>
                <a:ea typeface="Proxima Nova"/>
                <a:cs typeface="Proxima Nova"/>
                <a:sym typeface="Proxima Nova"/>
              </a:rPr>
              <a:t>All sessions are being recorded and will be available at:  </a:t>
            </a:r>
            <a:r>
              <a:rPr lang="en" sz="1200">
                <a:solidFill>
                  <a:schemeClr val="dk1"/>
                </a:solidFill>
                <a:latin typeface="Proxima Nova"/>
                <a:ea typeface="Proxima Nova"/>
                <a:cs typeface="Proxima Nova"/>
                <a:sym typeface="Proxima Nova"/>
              </a:rPr>
              <a:t>www.StriveScan.com/Virginia</a:t>
            </a:r>
            <a:endParaRPr sz="1200" u="sng">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3" name="Shape 10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17"/>
          <p:cNvSpPr txBox="1"/>
          <p:nvPr>
            <p:ph idx="4294967295" type="ctrTitle"/>
          </p:nvPr>
        </p:nvSpPr>
        <p:spPr>
          <a:xfrm>
            <a:off x="457200" y="1902479"/>
            <a:ext cx="8229600" cy="5493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sz="4000">
                <a:solidFill>
                  <a:srgbClr val="FFFFFF"/>
                </a:solidFill>
                <a:latin typeface="Proxima Nova"/>
                <a:ea typeface="Proxima Nova"/>
                <a:cs typeface="Proxima Nova"/>
                <a:sym typeface="Proxima Nova"/>
              </a:rPr>
              <a:t>Virtual College Exploration</a:t>
            </a:r>
            <a:endParaRPr sz="4000">
              <a:solidFill>
                <a:srgbClr val="FFFFFF"/>
              </a:solidFill>
              <a:latin typeface="Proxima Nova"/>
              <a:ea typeface="Proxima Nova"/>
              <a:cs typeface="Proxima Nova"/>
              <a:sym typeface="Proxima Nova"/>
            </a:endParaRPr>
          </a:p>
        </p:txBody>
      </p:sp>
      <p:sp>
        <p:nvSpPr>
          <p:cNvPr id="109" name="Google Shape;109;p17"/>
          <p:cNvSpPr txBox="1"/>
          <p:nvPr>
            <p:ph idx="4294967295" type="subTitle"/>
          </p:nvPr>
        </p:nvSpPr>
        <p:spPr>
          <a:xfrm>
            <a:off x="457200" y="2521954"/>
            <a:ext cx="8229600" cy="304500"/>
          </a:xfrm>
          <a:prstGeom prst="rect">
            <a:avLst/>
          </a:prstGeom>
        </p:spPr>
        <p:txBody>
          <a:bodyPr anchorCtr="0" anchor="t" bIns="0" lIns="91425" spcFirstLastPara="1" rIns="91425" wrap="square" tIns="0">
            <a:noAutofit/>
          </a:bodyPr>
          <a:lstStyle/>
          <a:p>
            <a:pPr indent="0" lvl="0" marL="0" rtl="0" algn="ctr">
              <a:spcBef>
                <a:spcPts val="0"/>
              </a:spcBef>
              <a:spcAft>
                <a:spcPts val="1600"/>
              </a:spcAft>
              <a:buNone/>
            </a:pPr>
            <a:r>
              <a:rPr i="1" lang="en" sz="2000">
                <a:solidFill>
                  <a:srgbClr val="FFFFFF"/>
                </a:solidFill>
                <a:latin typeface="Proxima Nova"/>
                <a:ea typeface="Proxima Nova"/>
                <a:cs typeface="Proxima Nova"/>
                <a:sym typeface="Proxima Nova"/>
              </a:rPr>
              <a:t>for all </a:t>
            </a:r>
            <a:r>
              <a:rPr i="1" lang="en" sz="2000">
                <a:solidFill>
                  <a:srgbClr val="FFFFFF"/>
                </a:solidFill>
              </a:rPr>
              <a:t>Virginia</a:t>
            </a:r>
            <a:r>
              <a:rPr i="1" lang="en" sz="2000">
                <a:solidFill>
                  <a:srgbClr val="FFFFFF"/>
                </a:solidFill>
                <a:latin typeface="Proxima Nova"/>
                <a:ea typeface="Proxima Nova"/>
                <a:cs typeface="Proxima Nova"/>
                <a:sym typeface="Proxima Nova"/>
              </a:rPr>
              <a:t> students</a:t>
            </a:r>
            <a:endParaRPr i="1" sz="2000">
              <a:solidFill>
                <a:srgbClr val="FFFFFF"/>
              </a:solidFill>
            </a:endParaRPr>
          </a:p>
        </p:txBody>
      </p:sp>
      <p:pic>
        <p:nvPicPr>
          <p:cNvPr id="110" name="Google Shape;110;p17"/>
          <p:cNvPicPr preferRelativeResize="0"/>
          <p:nvPr/>
        </p:nvPicPr>
        <p:blipFill>
          <a:blip r:embed="rId4">
            <a:alphaModFix/>
          </a:blip>
          <a:stretch>
            <a:fillRect/>
          </a:stretch>
        </p:blipFill>
        <p:spPr>
          <a:xfrm>
            <a:off x="3682237" y="4622425"/>
            <a:ext cx="1779525" cy="444875"/>
          </a:xfrm>
          <a:prstGeom prst="rect">
            <a:avLst/>
          </a:prstGeom>
          <a:noFill/>
          <a:ln>
            <a:noFill/>
          </a:ln>
        </p:spPr>
      </p:pic>
      <p:sp>
        <p:nvSpPr>
          <p:cNvPr id="111" name="Google Shape;111;p17"/>
          <p:cNvSpPr txBox="1"/>
          <p:nvPr/>
        </p:nvSpPr>
        <p:spPr>
          <a:xfrm>
            <a:off x="4174650" y="4427950"/>
            <a:ext cx="794700" cy="1182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CCCCCC"/>
                </a:solidFill>
                <a:latin typeface="Proxima Nova"/>
                <a:ea typeface="Proxima Nova"/>
                <a:cs typeface="Proxima Nova"/>
                <a:sym typeface="Proxima Nova"/>
              </a:rPr>
              <a:t>powered by</a:t>
            </a:r>
            <a:endParaRPr sz="800">
              <a:solidFill>
                <a:srgbClr val="CCCCCC"/>
              </a:solidFill>
              <a:latin typeface="Proxima Nova"/>
              <a:ea typeface="Proxima Nova"/>
              <a:cs typeface="Proxima Nova"/>
              <a:sym typeface="Proxima Nova"/>
            </a:endParaRPr>
          </a:p>
        </p:txBody>
      </p:sp>
      <p:sp>
        <p:nvSpPr>
          <p:cNvPr id="112" name="Google Shape;112;p17"/>
          <p:cNvSpPr txBox="1"/>
          <p:nvPr>
            <p:ph idx="4294967295" type="subTitle"/>
          </p:nvPr>
        </p:nvSpPr>
        <p:spPr>
          <a:xfrm>
            <a:off x="457200" y="3287604"/>
            <a:ext cx="8229600" cy="304500"/>
          </a:xfrm>
          <a:prstGeom prst="rect">
            <a:avLst/>
          </a:prstGeom>
        </p:spPr>
        <p:txBody>
          <a:bodyPr anchorCtr="0" anchor="t" bIns="0" lIns="91425" spcFirstLastPara="1" rIns="91425" wrap="square" tIns="0">
            <a:noAutofit/>
          </a:bodyPr>
          <a:lstStyle/>
          <a:p>
            <a:pPr indent="0" lvl="0" marL="0" rtl="0" algn="ctr">
              <a:spcBef>
                <a:spcPts val="0"/>
              </a:spcBef>
              <a:spcAft>
                <a:spcPts val="1600"/>
              </a:spcAft>
              <a:buNone/>
            </a:pPr>
            <a:r>
              <a:rPr lang="en" sz="2000">
                <a:solidFill>
                  <a:srgbClr val="FFFFFF"/>
                </a:solidFill>
              </a:rPr>
              <a:t>Facilitator</a:t>
            </a:r>
            <a:r>
              <a:rPr lang="en" sz="2000">
                <a:solidFill>
                  <a:srgbClr val="FFFFFF"/>
                </a:solidFill>
              </a:rPr>
              <a:t> Training</a:t>
            </a:r>
            <a:endParaRPr sz="2000">
              <a:solidFill>
                <a:srgbClr val="FFFFFF"/>
              </a:solidFill>
            </a:endParaRPr>
          </a:p>
        </p:txBody>
      </p:sp>
      <p:pic>
        <p:nvPicPr>
          <p:cNvPr id="113" name="Google Shape;113;p17"/>
          <p:cNvPicPr preferRelativeResize="0"/>
          <p:nvPr/>
        </p:nvPicPr>
        <p:blipFill>
          <a:blip r:embed="rId5">
            <a:alphaModFix/>
          </a:blip>
          <a:stretch>
            <a:fillRect/>
          </a:stretch>
        </p:blipFill>
        <p:spPr>
          <a:xfrm>
            <a:off x="3595350" y="386197"/>
            <a:ext cx="2414542" cy="151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18"/>
          <p:cNvSpPr txBox="1"/>
          <p:nvPr/>
        </p:nvSpPr>
        <p:spPr>
          <a:xfrm>
            <a:off x="228600" y="1058700"/>
            <a:ext cx="3167100" cy="40848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Agenda</a:t>
            </a:r>
            <a:endParaRPr b="1" sz="1600">
              <a:solidFill>
                <a:srgbClr val="FFFFFF"/>
              </a:solidFill>
              <a:latin typeface="Proxima Nova"/>
              <a:ea typeface="Proxima Nova"/>
              <a:cs typeface="Proxima Nova"/>
              <a:sym typeface="Proxima Nova"/>
            </a:endParaRPr>
          </a:p>
          <a:p>
            <a:pPr indent="-330200" lvl="0" marL="457200" rtl="0" algn="l">
              <a:lnSpc>
                <a:spcPct val="125000"/>
              </a:lnSpc>
              <a:spcBef>
                <a:spcPts val="800"/>
              </a:spcBef>
              <a:spcAft>
                <a:spcPts val="0"/>
              </a:spcAft>
              <a:buClr>
                <a:srgbClr val="FFFFFF"/>
              </a:buClr>
              <a:buSzPts val="1600"/>
              <a:buFont typeface="Proxima Nova"/>
              <a:buChar char="●"/>
            </a:pPr>
            <a:r>
              <a:rPr lang="en" sz="1600">
                <a:solidFill>
                  <a:srgbClr val="FFFFFF"/>
                </a:solidFill>
                <a:latin typeface="Proxima Nova"/>
                <a:ea typeface="Proxima Nova"/>
                <a:cs typeface="Proxima Nova"/>
                <a:sym typeface="Proxima Nova"/>
              </a:rPr>
              <a:t>Overview of the Program</a:t>
            </a:r>
            <a:endParaRPr sz="1600">
              <a:solidFill>
                <a:srgbClr val="FFFFFF"/>
              </a:solidFill>
              <a:latin typeface="Proxima Nova"/>
              <a:ea typeface="Proxima Nova"/>
              <a:cs typeface="Proxima Nova"/>
              <a:sym typeface="Proxima Nova"/>
            </a:endParaRPr>
          </a:p>
          <a:p>
            <a:pPr indent="-330200" lvl="0" marL="457200" rtl="0" algn="l">
              <a:lnSpc>
                <a:spcPct val="125000"/>
              </a:lnSpc>
              <a:spcBef>
                <a:spcPts val="0"/>
              </a:spcBef>
              <a:spcAft>
                <a:spcPts val="0"/>
              </a:spcAft>
              <a:buClr>
                <a:srgbClr val="FFFFFF"/>
              </a:buClr>
              <a:buSzPts val="1600"/>
              <a:buFont typeface="Proxima Nova"/>
              <a:buChar char="●"/>
            </a:pPr>
            <a:r>
              <a:rPr lang="en" sz="1600">
                <a:solidFill>
                  <a:srgbClr val="FFFFFF"/>
                </a:solidFill>
                <a:latin typeface="Proxima Nova"/>
                <a:ea typeface="Proxima Nova"/>
                <a:cs typeface="Proxima Nova"/>
                <a:sym typeface="Proxima Nova"/>
              </a:rPr>
              <a:t>Role of the Facilitator</a:t>
            </a:r>
            <a:endParaRPr sz="1600">
              <a:solidFill>
                <a:srgbClr val="FFFFFF"/>
              </a:solidFill>
              <a:latin typeface="Proxima Nova"/>
              <a:ea typeface="Proxima Nova"/>
              <a:cs typeface="Proxima Nova"/>
              <a:sym typeface="Proxima Nova"/>
            </a:endParaRPr>
          </a:p>
          <a:p>
            <a:pPr indent="-330200" lvl="0" marL="457200" rtl="0" algn="l">
              <a:lnSpc>
                <a:spcPct val="125000"/>
              </a:lnSpc>
              <a:spcBef>
                <a:spcPts val="0"/>
              </a:spcBef>
              <a:spcAft>
                <a:spcPts val="0"/>
              </a:spcAft>
              <a:buClr>
                <a:srgbClr val="FFFFFF"/>
              </a:buClr>
              <a:buSzPts val="1600"/>
              <a:buFont typeface="Proxima Nova"/>
              <a:buChar char="●"/>
            </a:pPr>
            <a:r>
              <a:rPr lang="en" sz="1600">
                <a:solidFill>
                  <a:srgbClr val="FFFFFF"/>
                </a:solidFill>
                <a:latin typeface="Proxima Nova"/>
                <a:ea typeface="Proxima Nova"/>
                <a:cs typeface="Proxima Nova"/>
                <a:sym typeface="Proxima Nova"/>
              </a:rPr>
              <a:t>Zoom Webinars</a:t>
            </a:r>
            <a:endParaRPr sz="1600">
              <a:solidFill>
                <a:srgbClr val="FFFFFF"/>
              </a:solidFill>
              <a:latin typeface="Proxima Nova"/>
              <a:ea typeface="Proxima Nova"/>
              <a:cs typeface="Proxima Nova"/>
              <a:sym typeface="Proxima Nova"/>
            </a:endParaRPr>
          </a:p>
          <a:p>
            <a:pPr indent="-330200" lvl="0" marL="457200" rtl="0" algn="l">
              <a:lnSpc>
                <a:spcPct val="125000"/>
              </a:lnSpc>
              <a:spcBef>
                <a:spcPts val="0"/>
              </a:spcBef>
              <a:spcAft>
                <a:spcPts val="0"/>
              </a:spcAft>
              <a:buClr>
                <a:srgbClr val="FFFFFF"/>
              </a:buClr>
              <a:buSzPts val="1600"/>
              <a:buFont typeface="Proxima Nova"/>
              <a:buChar char="●"/>
            </a:pPr>
            <a:r>
              <a:rPr lang="en" sz="1600">
                <a:solidFill>
                  <a:srgbClr val="FFFFFF"/>
                </a:solidFill>
                <a:latin typeface="Proxima Nova"/>
                <a:ea typeface="Proxima Nova"/>
                <a:cs typeface="Proxima Nova"/>
                <a:sym typeface="Proxima Nova"/>
              </a:rPr>
              <a:t>Getting Started</a:t>
            </a:r>
            <a:endParaRPr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sz="1600">
                <a:solidFill>
                  <a:srgbClr val="FFFFFF"/>
                </a:solidFill>
                <a:latin typeface="Proxima Nova"/>
                <a:ea typeface="Proxima Nova"/>
                <a:cs typeface="Proxima Nova"/>
                <a:sym typeface="Proxima Nova"/>
              </a:rPr>
              <a:t>Q &amp; A</a:t>
            </a:r>
            <a:endParaRPr b="1" sz="16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t/>
            </a:r>
            <a:endParaRPr b="1"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rPr b="1" lang="en" sz="1600">
                <a:solidFill>
                  <a:srgbClr val="FFFFFF"/>
                </a:solidFill>
                <a:latin typeface="Proxima Nova"/>
                <a:ea typeface="Proxima Nova"/>
                <a:cs typeface="Proxima Nova"/>
                <a:sym typeface="Proxima Nova"/>
              </a:rPr>
              <a:t>Recording</a:t>
            </a:r>
            <a:endParaRPr b="1" sz="1600">
              <a:solidFill>
                <a:srgbClr val="FFFFFF"/>
              </a:solidFill>
              <a:latin typeface="Proxima Nova"/>
              <a:ea typeface="Proxima Nova"/>
              <a:cs typeface="Proxima Nova"/>
              <a:sym typeface="Proxima Nova"/>
            </a:endParaRPr>
          </a:p>
        </p:txBody>
      </p:sp>
      <p:sp>
        <p:nvSpPr>
          <p:cNvPr id="119" name="Google Shape;119;p18"/>
          <p:cNvSpPr txBox="1"/>
          <p:nvPr>
            <p:ph type="ctrTitle"/>
          </p:nvPr>
        </p:nvSpPr>
        <p:spPr>
          <a:xfrm>
            <a:off x="623400" y="234975"/>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a:t>
            </a:r>
            <a:r>
              <a:rPr lang="en" sz="3600">
                <a:solidFill>
                  <a:srgbClr val="FFFFFF"/>
                </a:solidFill>
              </a:rPr>
              <a:t> Training</a:t>
            </a:r>
            <a:endParaRPr sz="3600">
              <a:solidFill>
                <a:srgbClr val="FFFFFF"/>
              </a:solidFill>
              <a:latin typeface="Proxima Nova"/>
              <a:ea typeface="Proxima Nova"/>
              <a:cs typeface="Proxima Nova"/>
              <a:sym typeface="Proxima Nova"/>
            </a:endParaRPr>
          </a:p>
        </p:txBody>
      </p:sp>
      <p:pic>
        <p:nvPicPr>
          <p:cNvPr id="120" name="Google Shape;120;p18"/>
          <p:cNvPicPr preferRelativeResize="0"/>
          <p:nvPr/>
        </p:nvPicPr>
        <p:blipFill>
          <a:blip r:embed="rId4">
            <a:alphaModFix/>
          </a:blip>
          <a:stretch>
            <a:fillRect/>
          </a:stretch>
        </p:blipFill>
        <p:spPr>
          <a:xfrm>
            <a:off x="6030600" y="3084350"/>
            <a:ext cx="2808599" cy="1856848"/>
          </a:xfrm>
          <a:prstGeom prst="rect">
            <a:avLst/>
          </a:prstGeom>
          <a:noFill/>
          <a:ln>
            <a:noFill/>
          </a:ln>
        </p:spPr>
      </p:pic>
      <p:sp>
        <p:nvSpPr>
          <p:cNvPr id="121" name="Google Shape;121;p18"/>
          <p:cNvSpPr txBox="1"/>
          <p:nvPr/>
        </p:nvSpPr>
        <p:spPr>
          <a:xfrm>
            <a:off x="3096650" y="958725"/>
            <a:ext cx="3167100" cy="4084800"/>
          </a:xfrm>
          <a:prstGeom prst="rect">
            <a:avLst/>
          </a:prstGeom>
          <a:noFill/>
          <a:ln>
            <a:noFill/>
          </a:ln>
        </p:spPr>
        <p:txBody>
          <a:bodyPr anchorCtr="0" anchor="t" bIns="91425" lIns="91425" spcFirstLastPara="1" rIns="91425" wrap="square" tIns="91425">
            <a:noAutofit/>
          </a:bodyPr>
          <a:lstStyle/>
          <a:p>
            <a:pPr indent="0" lvl="0" marL="457200" rtl="0" algn="l">
              <a:lnSpc>
                <a:spcPct val="125000"/>
              </a:lnSpc>
              <a:spcBef>
                <a:spcPts val="0"/>
              </a:spcBef>
              <a:spcAft>
                <a:spcPts val="0"/>
              </a:spcAft>
              <a:buNone/>
            </a:pPr>
            <a:r>
              <a:t/>
            </a:r>
            <a:endParaRPr sz="1500">
              <a:solidFill>
                <a:srgbClr val="FFFFFF"/>
              </a:solidFill>
              <a:latin typeface="Proxima Nova"/>
              <a:ea typeface="Proxima Nova"/>
              <a:cs typeface="Proxima Nova"/>
              <a:sym typeface="Proxima Nova"/>
            </a:endParaRPr>
          </a:p>
          <a:p>
            <a:pPr indent="0" lvl="0" marL="457200" rtl="0" algn="l">
              <a:lnSpc>
                <a:spcPct val="125000"/>
              </a:lnSpc>
              <a:spcBef>
                <a:spcPts val="800"/>
              </a:spcBef>
              <a:spcAft>
                <a:spcPts val="0"/>
              </a:spcAft>
              <a:buNone/>
            </a:pPr>
            <a:r>
              <a:t/>
            </a:r>
            <a:endParaRPr sz="1600">
              <a:solidFill>
                <a:srgbClr val="FFFFFF"/>
              </a:solidFill>
              <a:latin typeface="Proxima Nova"/>
              <a:ea typeface="Proxima Nova"/>
              <a:cs typeface="Proxima Nova"/>
              <a:sym typeface="Proxima Nova"/>
            </a:endParaRPr>
          </a:p>
          <a:p>
            <a:pPr indent="-330200" lvl="0" marL="457200" rtl="0" algn="l">
              <a:lnSpc>
                <a:spcPct val="125000"/>
              </a:lnSpc>
              <a:spcBef>
                <a:spcPts val="800"/>
              </a:spcBef>
              <a:spcAft>
                <a:spcPts val="0"/>
              </a:spcAft>
              <a:buClr>
                <a:schemeClr val="lt1"/>
              </a:buClr>
              <a:buSzPts val="1600"/>
              <a:buFont typeface="Proxima Nova"/>
              <a:buChar char="●"/>
            </a:pPr>
            <a:r>
              <a:rPr lang="en" sz="1600">
                <a:solidFill>
                  <a:schemeClr val="lt1"/>
                </a:solidFill>
                <a:latin typeface="Proxima Nova"/>
                <a:ea typeface="Proxima Nova"/>
                <a:cs typeface="Proxima Nova"/>
                <a:sym typeface="Proxima Nova"/>
              </a:rPr>
              <a:t>Before, During and After</a:t>
            </a:r>
            <a:endParaRPr sz="1600">
              <a:solidFill>
                <a:schemeClr val="lt1"/>
              </a:solidFill>
              <a:latin typeface="Proxima Nova"/>
              <a:ea typeface="Proxima Nova"/>
              <a:cs typeface="Proxima Nova"/>
              <a:sym typeface="Proxima Nova"/>
            </a:endParaRPr>
          </a:p>
          <a:p>
            <a:pPr indent="-330200" lvl="0" marL="457200" rtl="0" algn="l">
              <a:lnSpc>
                <a:spcPct val="125000"/>
              </a:lnSpc>
              <a:spcBef>
                <a:spcPts val="0"/>
              </a:spcBef>
              <a:spcAft>
                <a:spcPts val="0"/>
              </a:spcAft>
              <a:buClr>
                <a:srgbClr val="FFFFFF"/>
              </a:buClr>
              <a:buSzPts val="1600"/>
              <a:buFont typeface="Proxima Nova"/>
              <a:buChar char="●"/>
            </a:pPr>
            <a:r>
              <a:rPr lang="en" sz="1600">
                <a:solidFill>
                  <a:srgbClr val="FFFFFF"/>
                </a:solidFill>
                <a:latin typeface="Proxima Nova"/>
                <a:ea typeface="Proxima Nova"/>
                <a:cs typeface="Proxima Nova"/>
                <a:sym typeface="Proxima Nova"/>
              </a:rPr>
              <a:t>Troubleshooting</a:t>
            </a:r>
            <a:endParaRPr sz="1600">
              <a:solidFill>
                <a:srgbClr val="FFFFFF"/>
              </a:solidFill>
              <a:latin typeface="Proxima Nova"/>
              <a:ea typeface="Proxima Nova"/>
              <a:cs typeface="Proxima Nova"/>
              <a:sym typeface="Proxima Nova"/>
            </a:endParaRPr>
          </a:p>
          <a:p>
            <a:pPr indent="-330200" lvl="0" marL="457200" rtl="0" algn="l">
              <a:lnSpc>
                <a:spcPct val="125000"/>
              </a:lnSpc>
              <a:spcBef>
                <a:spcPts val="0"/>
              </a:spcBef>
              <a:spcAft>
                <a:spcPts val="0"/>
              </a:spcAft>
              <a:buClr>
                <a:srgbClr val="FFFFFF"/>
              </a:buClr>
              <a:buSzPts val="1600"/>
              <a:buFont typeface="Proxima Nova"/>
              <a:buChar char="●"/>
            </a:pPr>
            <a:r>
              <a:rPr lang="en" sz="1600">
                <a:solidFill>
                  <a:srgbClr val="FFFFFF"/>
                </a:solidFill>
                <a:latin typeface="Proxima Nova"/>
                <a:ea typeface="Proxima Nova"/>
                <a:cs typeface="Proxima Nova"/>
                <a:sym typeface="Proxima Nova"/>
              </a:rPr>
              <a:t>Housekeeping Slides</a:t>
            </a:r>
            <a:endParaRPr sz="1600">
              <a:solidFill>
                <a:srgbClr val="FFFFFF"/>
              </a:solidFill>
              <a:latin typeface="Proxima Nova"/>
              <a:ea typeface="Proxima Nova"/>
              <a:cs typeface="Proxima Nova"/>
              <a:sym typeface="Proxima Nova"/>
            </a:endParaRPr>
          </a:p>
          <a:p>
            <a:pPr indent="0" lvl="0" marL="457200" rtl="0" algn="l">
              <a:lnSpc>
                <a:spcPct val="125000"/>
              </a:lnSpc>
              <a:spcBef>
                <a:spcPts val="800"/>
              </a:spcBef>
              <a:spcAft>
                <a:spcPts val="0"/>
              </a:spcAft>
              <a:buNone/>
            </a:pPr>
            <a:r>
              <a:t/>
            </a:r>
            <a:endParaRPr b="1" sz="15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800"/>
              </a:spcAft>
              <a:buNone/>
            </a:pPr>
            <a:r>
              <a:t/>
            </a:r>
            <a:endParaRPr b="1" sz="2000">
              <a:solidFill>
                <a:srgbClr val="FFFFFF"/>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19"/>
          <p:cNvSpPr txBox="1"/>
          <p:nvPr/>
        </p:nvSpPr>
        <p:spPr>
          <a:xfrm>
            <a:off x="228600" y="1004525"/>
            <a:ext cx="58020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Virtual College Exploration, for all Virginia students</a:t>
            </a:r>
            <a:endParaRPr b="1" sz="16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September 15 - November 2</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Various Start Times (11, 12, 1, 2, 3, 4, 5, 6, 7, 8)</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Sessions starting every hour on hour </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Concurrent sessions each hour</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45 minute sessions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Schedule:  </a:t>
            </a:r>
            <a:r>
              <a:rPr lang="en" sz="1100">
                <a:solidFill>
                  <a:srgbClr val="FFFFFF"/>
                </a:solidFill>
              </a:rPr>
              <a:t>strivescan.com/virginia</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sz="1100">
                <a:solidFill>
                  <a:srgbClr val="FFFFFF"/>
                </a:solidFill>
                <a:latin typeface="Proxima Nova"/>
                <a:ea typeface="Proxima Nova"/>
                <a:cs typeface="Proxima Nova"/>
                <a:sym typeface="Proxima Nova"/>
              </a:rPr>
              <a:t>Panel Presentations</a:t>
            </a:r>
            <a:endParaRPr b="1"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63 panel presentations (3 or more colleges)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College knowledge and affinity groups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Giddy Up Schools With Equestrian Opportunities, Public University Price with a Private College Feel, Making The Most of the College Visit, Finding Your Fit, Experience a Women's College, Finding your "fit" as a minority</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sz="1100">
                <a:solidFill>
                  <a:srgbClr val="FFFFFF"/>
                </a:solidFill>
                <a:latin typeface="Proxima Nova"/>
                <a:ea typeface="Proxima Nova"/>
                <a:cs typeface="Proxima Nova"/>
                <a:sym typeface="Proxima Nova"/>
              </a:rPr>
              <a:t>6x6 College Fairs Weekly</a:t>
            </a:r>
            <a:endParaRPr b="1"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202 institutions presenting</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6 Colleges presenting for 6 minutes</a:t>
            </a:r>
            <a:endParaRPr sz="1100">
              <a:solidFill>
                <a:srgbClr val="FFFFFF"/>
              </a:solidFill>
              <a:latin typeface="Proxima Nova"/>
              <a:ea typeface="Proxima Nova"/>
              <a:cs typeface="Proxima Nova"/>
              <a:sym typeface="Proxima Nova"/>
            </a:endParaRPr>
          </a:p>
          <a:p>
            <a:pPr indent="0" lvl="0" marL="457200" rtl="0" algn="l">
              <a:lnSpc>
                <a:spcPct val="125000"/>
              </a:lnSpc>
              <a:spcBef>
                <a:spcPts val="800"/>
              </a:spcBef>
              <a:spcAft>
                <a:spcPts val="800"/>
              </a:spcAft>
              <a:buNone/>
            </a:pPr>
            <a:r>
              <a:t/>
            </a:r>
            <a:endParaRPr sz="1100">
              <a:solidFill>
                <a:srgbClr val="FFFFFF"/>
              </a:solidFill>
              <a:latin typeface="Proxima Nova"/>
              <a:ea typeface="Proxima Nova"/>
              <a:cs typeface="Proxima Nova"/>
              <a:sym typeface="Proxima Nova"/>
            </a:endParaRPr>
          </a:p>
        </p:txBody>
      </p:sp>
      <p:pic>
        <p:nvPicPr>
          <p:cNvPr id="127" name="Google Shape;127;p19"/>
          <p:cNvPicPr preferRelativeResize="0"/>
          <p:nvPr/>
        </p:nvPicPr>
        <p:blipFill rotWithShape="1">
          <a:blip r:embed="rId4">
            <a:alphaModFix/>
          </a:blip>
          <a:srcRect b="0" l="0" r="0" t="17204"/>
          <a:stretch/>
        </p:blipFill>
        <p:spPr>
          <a:xfrm>
            <a:off x="6154950" y="1189650"/>
            <a:ext cx="2442300" cy="2022050"/>
          </a:xfrm>
          <a:prstGeom prst="rect">
            <a:avLst/>
          </a:prstGeom>
          <a:noFill/>
          <a:ln>
            <a:noFill/>
          </a:ln>
          <a:effectLst>
            <a:outerShdw blurRad="57150" rotWithShape="0" algn="bl" dir="5400000" dist="19050">
              <a:srgbClr val="000000">
                <a:alpha val="50000"/>
              </a:srgbClr>
            </a:outerShdw>
          </a:effectLst>
        </p:spPr>
      </p:pic>
      <p:sp>
        <p:nvSpPr>
          <p:cNvPr id="128" name="Google Shape;128;p19"/>
          <p:cNvSpPr txBox="1"/>
          <p:nvPr>
            <p:ph type="ctrTitle"/>
          </p:nvPr>
        </p:nvSpPr>
        <p:spPr>
          <a:xfrm>
            <a:off x="623400" y="234975"/>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Presenter Training</a:t>
            </a:r>
            <a:endParaRPr sz="360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0"/>
          <p:cNvSpPr txBox="1"/>
          <p:nvPr/>
        </p:nvSpPr>
        <p:spPr>
          <a:xfrm>
            <a:off x="228600" y="928325"/>
            <a:ext cx="43434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Facilitators are crucial!</a:t>
            </a:r>
            <a:endParaRPr b="1" sz="16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Ensure the program runs smoothly and on-time</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Greet presenters and prepare them</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Answer presenter questions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The only person capable of starting the webinar</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Provide a consistent intro message to students</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sz="1100">
                <a:solidFill>
                  <a:srgbClr val="FFFFFF"/>
                </a:solidFill>
                <a:latin typeface="Proxima Nova"/>
                <a:ea typeface="Proxima Nova"/>
                <a:cs typeface="Proxima Nova"/>
                <a:sym typeface="Proxima Nova"/>
              </a:rPr>
              <a:t>Benefits</a:t>
            </a:r>
            <a:endParaRPr b="1"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Support the association!</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Help provide opportunities for students and members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Professional development</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sz="1100">
                <a:solidFill>
                  <a:srgbClr val="FFFFFF"/>
                </a:solidFill>
                <a:latin typeface="Proxima Nova"/>
                <a:ea typeface="Proxima Nova"/>
                <a:cs typeface="Proxima Nova"/>
                <a:sym typeface="Proxima Nova"/>
              </a:rPr>
              <a:t>Scheduling</a:t>
            </a:r>
            <a:endParaRPr b="1"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Fill out the form to volunteer</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After you select a spot, if you need to change, </a:t>
            </a:r>
            <a:r>
              <a:rPr b="1" lang="en" sz="1100">
                <a:solidFill>
                  <a:srgbClr val="FFFFFF"/>
                </a:solidFill>
                <a:latin typeface="Proxima Nova"/>
                <a:ea typeface="Proxima Nova"/>
                <a:cs typeface="Proxima Nova"/>
                <a:sym typeface="Proxima Nova"/>
              </a:rPr>
              <a:t>please alert VACRAO leadership</a:t>
            </a:r>
            <a:r>
              <a:rPr lang="en" sz="1100">
                <a:solidFill>
                  <a:srgbClr val="FFFFFF"/>
                </a:solidFill>
                <a:latin typeface="Proxima Nova"/>
                <a:ea typeface="Proxima Nova"/>
                <a:cs typeface="Proxima Nova"/>
                <a:sym typeface="Proxima Nova"/>
              </a:rPr>
              <a:t> so they know there’s a vacancy!</a:t>
            </a:r>
            <a:endParaRPr sz="1100">
              <a:solidFill>
                <a:srgbClr val="FFFFFF"/>
              </a:solidFill>
              <a:latin typeface="Proxima Nova"/>
              <a:ea typeface="Proxima Nova"/>
              <a:cs typeface="Proxima Nova"/>
              <a:sym typeface="Proxima Nova"/>
            </a:endParaRPr>
          </a:p>
          <a:p>
            <a:pPr indent="0" lvl="0" marL="457200" rtl="0" algn="l">
              <a:lnSpc>
                <a:spcPct val="125000"/>
              </a:lnSpc>
              <a:spcBef>
                <a:spcPts val="800"/>
              </a:spcBef>
              <a:spcAft>
                <a:spcPts val="0"/>
              </a:spcAft>
              <a:buNone/>
            </a:pPr>
            <a:r>
              <a:t/>
            </a:r>
            <a:endParaRPr sz="1100">
              <a:solidFill>
                <a:srgbClr val="FFFFFF"/>
              </a:solidFill>
              <a:latin typeface="Proxima Nova"/>
              <a:ea typeface="Proxima Nova"/>
              <a:cs typeface="Proxima Nova"/>
              <a:sym typeface="Proxima Nova"/>
            </a:endParaRPr>
          </a:p>
          <a:p>
            <a:pPr indent="0" lvl="0" marL="457200" rtl="0" algn="l">
              <a:lnSpc>
                <a:spcPct val="125000"/>
              </a:lnSpc>
              <a:spcBef>
                <a:spcPts val="800"/>
              </a:spcBef>
              <a:spcAft>
                <a:spcPts val="0"/>
              </a:spcAft>
              <a:buClr>
                <a:schemeClr val="dk1"/>
              </a:buClr>
              <a:buSzPts val="1100"/>
              <a:buFont typeface="Arial"/>
              <a:buNone/>
            </a:pPr>
            <a:r>
              <a:t/>
            </a:r>
            <a:endParaRPr sz="1100">
              <a:solidFill>
                <a:srgbClr val="FFFFFF"/>
              </a:solidFill>
              <a:latin typeface="Proxima Nova"/>
              <a:ea typeface="Proxima Nova"/>
              <a:cs typeface="Proxima Nova"/>
              <a:sym typeface="Proxima Nova"/>
            </a:endParaRPr>
          </a:p>
          <a:p>
            <a:pPr indent="0" lvl="0" marL="457200" rtl="0" algn="l">
              <a:lnSpc>
                <a:spcPct val="125000"/>
              </a:lnSpc>
              <a:spcBef>
                <a:spcPts val="800"/>
              </a:spcBef>
              <a:spcAft>
                <a:spcPts val="800"/>
              </a:spcAft>
              <a:buNone/>
            </a:pPr>
            <a:r>
              <a:t/>
            </a:r>
            <a:endParaRPr sz="1100">
              <a:solidFill>
                <a:srgbClr val="FFFFFF"/>
              </a:solidFill>
              <a:latin typeface="Proxima Nova"/>
              <a:ea typeface="Proxima Nova"/>
              <a:cs typeface="Proxima Nova"/>
              <a:sym typeface="Proxima Nova"/>
            </a:endParaRPr>
          </a:p>
        </p:txBody>
      </p:sp>
      <p:sp>
        <p:nvSpPr>
          <p:cNvPr id="134" name="Google Shape;134;p20"/>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135" name="Google Shape;135;p20"/>
          <p:cNvPicPr preferRelativeResize="0"/>
          <p:nvPr/>
        </p:nvPicPr>
        <p:blipFill>
          <a:blip r:embed="rId4">
            <a:alphaModFix/>
          </a:blip>
          <a:stretch>
            <a:fillRect/>
          </a:stretch>
        </p:blipFill>
        <p:spPr>
          <a:xfrm>
            <a:off x="5246525" y="1183625"/>
            <a:ext cx="3332900" cy="3332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sp>
        <p:nvSpPr>
          <p:cNvPr id="140" name="Google Shape;140;p21"/>
          <p:cNvSpPr txBox="1"/>
          <p:nvPr/>
        </p:nvSpPr>
        <p:spPr>
          <a:xfrm>
            <a:off x="228600" y="1004525"/>
            <a:ext cx="7318800" cy="41391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b="1" lang="en" sz="1600">
                <a:solidFill>
                  <a:srgbClr val="FFFFFF"/>
                </a:solidFill>
                <a:latin typeface="Proxima Nova"/>
                <a:ea typeface="Proxima Nova"/>
                <a:cs typeface="Proxima Nova"/>
                <a:sym typeface="Proxima Nova"/>
              </a:rPr>
              <a:t>Zoom Webinars</a:t>
            </a:r>
            <a:endParaRPr b="1" sz="16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Zoom Webinars, not Meetings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For security, only the Panelists can turn on their cameras and microphones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Students cannot share their video, screen, or audio</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Students interact with reps by typing their questions in the Q&amp;A</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Chat is disabled</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sz="1100">
                <a:solidFill>
                  <a:srgbClr val="FFFFFF"/>
                </a:solidFill>
                <a:latin typeface="Proxima Nova"/>
                <a:ea typeface="Proxima Nova"/>
                <a:cs typeface="Proxima Nova"/>
                <a:sym typeface="Proxima Nova"/>
              </a:rPr>
              <a:t>Logistics</a:t>
            </a:r>
            <a:endParaRPr b="1" sz="1100">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StriveScan’s Zoom accounts are hosting the webinars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Presenters have been invited and receive a unique link to join as panelists</a:t>
            </a:r>
            <a:endParaRPr sz="1100">
              <a:solidFill>
                <a:srgbClr val="FFFFFF"/>
              </a:solidFill>
              <a:latin typeface="Proxima Nova"/>
              <a:ea typeface="Proxima Nova"/>
              <a:cs typeface="Proxima Nova"/>
              <a:sym typeface="Proxima Nova"/>
            </a:endParaRPr>
          </a:p>
          <a:p>
            <a:pPr indent="-298450" lvl="0" marL="457200" rtl="0" algn="l">
              <a:lnSpc>
                <a:spcPct val="125000"/>
              </a:lnSpc>
              <a:spcBef>
                <a:spcPts val="0"/>
              </a:spcBef>
              <a:spcAft>
                <a:spcPts val="0"/>
              </a:spcAft>
              <a:buClr>
                <a:srgbClr val="FFFFFF"/>
              </a:buClr>
              <a:buSzPts val="1100"/>
              <a:buFont typeface="Proxima Nova"/>
              <a:buChar char="●"/>
            </a:pPr>
            <a:r>
              <a:rPr lang="en" sz="1100">
                <a:solidFill>
                  <a:srgbClr val="FFFFFF"/>
                </a:solidFill>
                <a:latin typeface="Proxima Nova"/>
                <a:ea typeface="Proxima Nova"/>
                <a:cs typeface="Proxima Nova"/>
                <a:sym typeface="Proxima Nova"/>
              </a:rPr>
              <a:t>Students and counselors register through StriveScan’s registration form and receive their Zoom attendee link</a:t>
            </a:r>
            <a:endParaRPr sz="1100">
              <a:solidFill>
                <a:srgbClr val="FFFFFF"/>
              </a:solidFill>
              <a:latin typeface="Proxima Nova"/>
              <a:ea typeface="Proxima Nova"/>
              <a:cs typeface="Proxima Nova"/>
              <a:sym typeface="Proxima Nova"/>
            </a:endParaRPr>
          </a:p>
          <a:p>
            <a:pPr indent="0" lvl="0" marL="0" rtl="0" algn="l">
              <a:lnSpc>
                <a:spcPct val="125000"/>
              </a:lnSpc>
              <a:spcBef>
                <a:spcPts val="800"/>
              </a:spcBef>
              <a:spcAft>
                <a:spcPts val="0"/>
              </a:spcAft>
              <a:buNone/>
            </a:pPr>
            <a:r>
              <a:rPr b="1" lang="en">
                <a:solidFill>
                  <a:srgbClr val="FFFFFF"/>
                </a:solidFill>
                <a:latin typeface="Proxima Nova"/>
                <a:ea typeface="Proxima Nova"/>
                <a:cs typeface="Proxima Nova"/>
                <a:sym typeface="Proxima Nova"/>
              </a:rPr>
              <a:t>Role of the Facilitator vs. Panelists</a:t>
            </a:r>
            <a:endParaRPr b="1">
              <a:solidFill>
                <a:srgbClr val="FFFFFF"/>
              </a:solidFill>
              <a:latin typeface="Proxima Nova"/>
              <a:ea typeface="Proxima Nova"/>
              <a:cs typeface="Proxima Nova"/>
              <a:sym typeface="Proxima Nova"/>
            </a:endParaRPr>
          </a:p>
          <a:p>
            <a:pPr indent="-298450" lvl="0" marL="457200" rtl="0" algn="l">
              <a:lnSpc>
                <a:spcPct val="125000"/>
              </a:lnSpc>
              <a:spcBef>
                <a:spcPts val="80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The college representatives have paid for this opportunity to speak with students.</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Facilitators are presenters or attendees.  </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Facilitators do not moderate questions.  </a:t>
            </a:r>
            <a:endParaRPr sz="1100">
              <a:solidFill>
                <a:schemeClr val="lt1"/>
              </a:solidFill>
              <a:latin typeface="Proxima Nova"/>
              <a:ea typeface="Proxima Nova"/>
              <a:cs typeface="Proxima Nova"/>
              <a:sym typeface="Proxima Nova"/>
            </a:endParaRPr>
          </a:p>
          <a:p>
            <a:pPr indent="-298450" lvl="0" marL="457200" rtl="0" algn="l">
              <a:lnSpc>
                <a:spcPct val="125000"/>
              </a:lnSpc>
              <a:spcBef>
                <a:spcPts val="0"/>
              </a:spcBef>
              <a:spcAft>
                <a:spcPts val="0"/>
              </a:spcAft>
              <a:buClr>
                <a:schemeClr val="lt1"/>
              </a:buClr>
              <a:buSzPts val="1100"/>
              <a:buFont typeface="Proxima Nova"/>
              <a:buChar char="●"/>
            </a:pPr>
            <a:r>
              <a:rPr lang="en" sz="1100">
                <a:solidFill>
                  <a:schemeClr val="lt1"/>
                </a:solidFill>
                <a:latin typeface="Proxima Nova"/>
                <a:ea typeface="Proxima Nova"/>
                <a:cs typeface="Proxima Nova"/>
                <a:sym typeface="Proxima Nova"/>
              </a:rPr>
              <a:t>While you may have opinions or knowledge on the topic, too, we ask you to refrain from answering student questions or chiming in during the presentation.</a:t>
            </a:r>
            <a:endParaRPr sz="1100">
              <a:solidFill>
                <a:schemeClr val="lt1"/>
              </a:solidFill>
              <a:latin typeface="Proxima Nova"/>
              <a:ea typeface="Proxima Nova"/>
              <a:cs typeface="Proxima Nova"/>
              <a:sym typeface="Proxima Nova"/>
            </a:endParaRPr>
          </a:p>
        </p:txBody>
      </p:sp>
      <p:sp>
        <p:nvSpPr>
          <p:cNvPr id="141" name="Google Shape;141;p21"/>
          <p:cNvSpPr txBox="1"/>
          <p:nvPr>
            <p:ph type="ctrTitle"/>
          </p:nvPr>
        </p:nvSpPr>
        <p:spPr>
          <a:xfrm>
            <a:off x="228600" y="229050"/>
            <a:ext cx="7897200" cy="586800"/>
          </a:xfrm>
          <a:prstGeom prst="rect">
            <a:avLst/>
          </a:prstGeom>
        </p:spPr>
        <p:txBody>
          <a:bodyPr anchorCtr="0" anchor="b" bIns="0" lIns="91425" spcFirstLastPara="1" rIns="91425" wrap="square" tIns="0">
            <a:noAutofit/>
          </a:bodyPr>
          <a:lstStyle/>
          <a:p>
            <a:pPr indent="0" lvl="0" marL="0" rtl="0" algn="ctr">
              <a:spcBef>
                <a:spcPts val="0"/>
              </a:spcBef>
              <a:spcAft>
                <a:spcPts val="0"/>
              </a:spcAft>
              <a:buNone/>
            </a:pPr>
            <a:r>
              <a:rPr lang="en" sz="3600">
                <a:solidFill>
                  <a:srgbClr val="FFFFFF"/>
                </a:solidFill>
              </a:rPr>
              <a:t>Facilitator Training</a:t>
            </a:r>
            <a:endParaRPr sz="3600">
              <a:solidFill>
                <a:srgbClr val="FFFFFF"/>
              </a:solidFill>
              <a:latin typeface="Proxima Nova"/>
              <a:ea typeface="Proxima Nova"/>
              <a:cs typeface="Proxima Nova"/>
              <a:sym typeface="Proxima Nova"/>
            </a:endParaRPr>
          </a:p>
        </p:txBody>
      </p:sp>
      <p:pic>
        <p:nvPicPr>
          <p:cNvPr id="142" name="Google Shape;142;p21"/>
          <p:cNvPicPr preferRelativeResize="0"/>
          <p:nvPr/>
        </p:nvPicPr>
        <p:blipFill rotWithShape="1">
          <a:blip r:embed="rId4">
            <a:alphaModFix/>
          </a:blip>
          <a:srcRect b="0" l="0" r="0" t="17204"/>
          <a:stretch/>
        </p:blipFill>
        <p:spPr>
          <a:xfrm>
            <a:off x="6329675" y="1170225"/>
            <a:ext cx="2442300" cy="20220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